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3" r:id="rId4"/>
    <p:sldId id="262" r:id="rId5"/>
    <p:sldId id="266" r:id="rId6"/>
    <p:sldId id="268" r:id="rId7"/>
    <p:sldId id="274" r:id="rId8"/>
    <p:sldId id="258" r:id="rId9"/>
    <p:sldId id="259" r:id="rId10"/>
    <p:sldId id="264" r:id="rId11"/>
    <p:sldId id="260" r:id="rId12"/>
    <p:sldId id="269" r:id="rId13"/>
    <p:sldId id="271" r:id="rId14"/>
    <p:sldId id="270" r:id="rId15"/>
    <p:sldId id="272" r:id="rId16"/>
    <p:sldId id="273" r:id="rId17"/>
    <p:sldId id="261" r:id="rId18"/>
    <p:sldId id="275" r:id="rId19"/>
    <p:sldId id="276" r:id="rId20"/>
    <p:sldId id="265" r:id="rId21"/>
    <p:sldId id="26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265" autoAdjust="0"/>
  </p:normalViewPr>
  <p:slideViewPr>
    <p:cSldViewPr>
      <p:cViewPr>
        <p:scale>
          <a:sx n="76" d="100"/>
          <a:sy n="76" d="100"/>
        </p:scale>
        <p:origin x="-1824" y="-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153AF-5E3E-4BBC-840C-F793D75EE83D}" type="datetimeFigureOut">
              <a:rPr lang="en-US" smtClean="0"/>
              <a:t>10/13/16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DF1670-20FD-44FA-AC16-88865C8A1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35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purpose of laboratory activities is to illustrate concepts from class.  Why not</a:t>
            </a:r>
            <a:r>
              <a:rPr lang="en-US" baseline="0" dirty="0" smtClean="0"/>
              <a:t> use food, which has extremely interesting and complex chemistry, to motivate students to be interested?  This is especially important in non-majors chemistry courses, where students may not be interested in chemistry for its own sake.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F1670-20FD-44FA-AC16-88865C8A1E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444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This activity originated from a course that I taught my first year at SMU – “Chemistry in the Kitchen” – a special topics course that I haven’t had the time to teach ever since, but as part of this course I developed a lot of labs. When I first got started I didn’t know very much (as is often the case with a new course) – but I had some ideas. Some of the resources that I found: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F1670-20FD-44FA-AC16-88865C8A1E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1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It’s possible to explore a lot of different chemistry concepts through the lens of food. Chocolate is fun, but since</a:t>
            </a:r>
            <a:r>
              <a:rPr lang="en-US" baseline="0" dirty="0" smtClean="0"/>
              <a:t> most of us don’t have the resources to do the whole process of fermenting and then roasting the beans, grinding, </a:t>
            </a:r>
            <a:r>
              <a:rPr lang="en-US" baseline="0" dirty="0" err="1" smtClean="0"/>
              <a:t>conching</a:t>
            </a:r>
            <a:r>
              <a:rPr lang="en-US" baseline="0" dirty="0" smtClean="0"/>
              <a:t>, and so on – all we can really do is tempering, which is a phase change exploration. So instead, we look at caramel as a “sweet” chemistry activity.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F1670-20FD-44FA-AC16-88865C8A1E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86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/>
              <a:t>Recipe:  “Sandi’s Famous Caramels”</a:t>
            </a:r>
            <a:endParaRPr lang="en-US" dirty="0" smtClean="0"/>
          </a:p>
          <a:p>
            <a:r>
              <a:rPr lang="en-US" dirty="0" smtClean="0"/>
              <a:t>From </a:t>
            </a:r>
            <a:r>
              <a:rPr lang="en-US" u="sng" dirty="0" smtClean="0"/>
              <a:t>Baby Catcher</a:t>
            </a:r>
            <a:r>
              <a:rPr lang="en-US" dirty="0" smtClean="0"/>
              <a:t>, by Peggy Vincent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F1670-20FD-44FA-AC16-88865C8A1E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450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ran</a:t>
            </a:r>
            <a:r>
              <a:rPr lang="en-US" baseline="0" dirty="0" smtClean="0"/>
              <a:t> two sets of lab students through the activity during a 2.5 hour lab period – including </a:t>
            </a:r>
            <a:r>
              <a:rPr lang="en-US" baseline="0" dirty="0" err="1" smtClean="0"/>
              <a:t>clean-up</a:t>
            </a:r>
            <a:r>
              <a:rPr lang="en-US" baseline="0" dirty="0" smtClean="0"/>
              <a:t>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F1670-20FD-44FA-AC16-88865C8A1EF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25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can make this part more or less challenging</a:t>
            </a:r>
            <a:r>
              <a:rPr lang="en-US" baseline="0" dirty="0" smtClean="0"/>
              <a:t> depending on your students – I taught this most often as part of my non-majors chemistry class, but I still made them draw chemical reactions and structures, and answer questions about their observations and suppositions.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F1670-20FD-44FA-AC16-88865C8A1EF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97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4D332-F99B-4732-AA13-AFB8C2EFD8C6}" type="datetimeFigureOut">
              <a:rPr lang="en-US" smtClean="0"/>
              <a:t>10/13/16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932FB-319C-45E6-91F4-F6856D5DA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837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4D332-F99B-4732-AA13-AFB8C2EFD8C6}" type="datetimeFigureOut">
              <a:rPr lang="en-US" smtClean="0"/>
              <a:t>10/13/16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932FB-319C-45E6-91F4-F6856D5DA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35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4D332-F99B-4732-AA13-AFB8C2EFD8C6}" type="datetimeFigureOut">
              <a:rPr lang="en-US" smtClean="0"/>
              <a:t>10/13/16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932FB-319C-45E6-91F4-F6856D5DA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21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4D332-F99B-4732-AA13-AFB8C2EFD8C6}" type="datetimeFigureOut">
              <a:rPr lang="en-US" smtClean="0"/>
              <a:t>10/13/16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932FB-319C-45E6-91F4-F6856D5DA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699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4D332-F99B-4732-AA13-AFB8C2EFD8C6}" type="datetimeFigureOut">
              <a:rPr lang="en-US" smtClean="0"/>
              <a:t>10/13/16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932FB-319C-45E6-91F4-F6856D5DA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99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4D332-F99B-4732-AA13-AFB8C2EFD8C6}" type="datetimeFigureOut">
              <a:rPr lang="en-US" smtClean="0"/>
              <a:t>10/13/16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932FB-319C-45E6-91F4-F6856D5DA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75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4D332-F99B-4732-AA13-AFB8C2EFD8C6}" type="datetimeFigureOut">
              <a:rPr lang="en-US" smtClean="0"/>
              <a:t>10/13/16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932FB-319C-45E6-91F4-F6856D5DA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96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4D332-F99B-4732-AA13-AFB8C2EFD8C6}" type="datetimeFigureOut">
              <a:rPr lang="en-US" smtClean="0"/>
              <a:t>10/13/16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932FB-319C-45E6-91F4-F6856D5DA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51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4D332-F99B-4732-AA13-AFB8C2EFD8C6}" type="datetimeFigureOut">
              <a:rPr lang="en-US" smtClean="0"/>
              <a:t>10/13/16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932FB-319C-45E6-91F4-F6856D5DA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015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4D332-F99B-4732-AA13-AFB8C2EFD8C6}" type="datetimeFigureOut">
              <a:rPr lang="en-US" smtClean="0"/>
              <a:t>10/13/16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932FB-319C-45E6-91F4-F6856D5DA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971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4D332-F99B-4732-AA13-AFB8C2EFD8C6}" type="datetimeFigureOut">
              <a:rPr lang="en-US" smtClean="0"/>
              <a:t>10/13/16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932FB-319C-45E6-91F4-F6856D5DA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65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4D332-F99B-4732-AA13-AFB8C2EFD8C6}" type="datetimeFigureOut">
              <a:rPr lang="en-US" smtClean="0"/>
              <a:t>10/13/16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932FB-319C-45E6-91F4-F6856D5DA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064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Baskerville Old Face" pitchFamily="18" charset="0"/>
              </a:rPr>
              <a:t>Caramel Chemistry: exploring </a:t>
            </a:r>
            <a:r>
              <a:rPr lang="en-US" dirty="0" smtClean="0">
                <a:latin typeface="Baskerville Old Face" pitchFamily="18" charset="0"/>
              </a:rPr>
              <a:t>phase transitions and polymerization</a:t>
            </a:r>
            <a:endParaRPr lang="en-US" dirty="0">
              <a:latin typeface="Baskerville Old Face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  <a:latin typeface="Baskerville Old Face" pitchFamily="18" charset="0"/>
              </a:rPr>
              <a:t>Arwyn</a:t>
            </a:r>
            <a:r>
              <a:rPr lang="en-US" dirty="0" smtClean="0">
                <a:solidFill>
                  <a:schemeClr val="tx1"/>
                </a:solidFill>
                <a:latin typeface="Baskerville Old Face" pitchFamily="18" charset="0"/>
              </a:rPr>
              <a:t> L. E. Smalley, Ph. D.</a:t>
            </a:r>
          </a:p>
          <a:p>
            <a:r>
              <a:rPr lang="en-US" dirty="0" smtClean="0">
                <a:solidFill>
                  <a:schemeClr val="tx1"/>
                </a:solidFill>
                <a:latin typeface="Baskerville Old Face" pitchFamily="18" charset="0"/>
              </a:rPr>
              <a:t>Saint Martin’s University</a:t>
            </a:r>
          </a:p>
          <a:p>
            <a:r>
              <a:rPr lang="en-US" dirty="0" smtClean="0">
                <a:solidFill>
                  <a:schemeClr val="tx1"/>
                </a:solidFill>
                <a:latin typeface="Baskerville Old Face" pitchFamily="18" charset="0"/>
              </a:rPr>
              <a:t>Lacey, WA</a:t>
            </a:r>
          </a:p>
        </p:txBody>
      </p:sp>
      <p:pic>
        <p:nvPicPr>
          <p:cNvPr id="5" name="Picture 4" descr="SMU_Logo_Red_H-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5" t="37491" r="16796" b="37935"/>
          <a:stretch/>
        </p:blipFill>
        <p:spPr>
          <a:xfrm>
            <a:off x="4419600" y="-80612"/>
            <a:ext cx="4886208" cy="137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16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askerville Old Face"/>
                <a:cs typeface="Baskerville Old Face"/>
              </a:rPr>
              <a:t>Basic </a:t>
            </a:r>
            <a:r>
              <a:rPr lang="en-US" dirty="0" err="1" smtClean="0">
                <a:latin typeface="Baskerville Old Face"/>
                <a:cs typeface="Baskerville Old Face"/>
              </a:rPr>
              <a:t>Maillard</a:t>
            </a:r>
            <a:r>
              <a:rPr lang="en-US" dirty="0" smtClean="0">
                <a:latin typeface="Baskerville Old Face"/>
                <a:cs typeface="Baskerville Old Face"/>
              </a:rPr>
              <a:t> reaction</a:t>
            </a:r>
            <a:endParaRPr lang="en-US" dirty="0">
              <a:latin typeface="Baskerville Old Face"/>
              <a:cs typeface="Baskerville Old Face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85800" y="2057400"/>
            <a:ext cx="7895351" cy="2362200"/>
            <a:chOff x="685800" y="1600200"/>
            <a:chExt cx="7895351" cy="2362200"/>
          </a:xfrm>
        </p:grpSpPr>
        <p:pic>
          <p:nvPicPr>
            <p:cNvPr id="3" name="Picture 2" descr="Maillard_reaction_asparagin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040"/>
            <a:stretch/>
          </p:blipFill>
          <p:spPr>
            <a:xfrm>
              <a:off x="685800" y="1600200"/>
              <a:ext cx="7895351" cy="227273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7315200" y="3581400"/>
              <a:ext cx="3810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8395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askerville Old Face" pitchFamily="18" charset="0"/>
              </a:rPr>
              <a:t>When making caramel:</a:t>
            </a:r>
            <a:endParaRPr lang="en-US" dirty="0"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 smtClean="0">
                <a:latin typeface="Baskerville Old Face" pitchFamily="18" charset="0"/>
              </a:rPr>
              <a:t>Time</a:t>
            </a:r>
            <a:r>
              <a:rPr lang="en-US" dirty="0" smtClean="0">
                <a:latin typeface="Baskerville Old Face" pitchFamily="18" charset="0"/>
              </a:rPr>
              <a:t>: </a:t>
            </a:r>
          </a:p>
          <a:p>
            <a:pPr marL="0" indent="0">
              <a:buNone/>
            </a:pPr>
            <a:r>
              <a:rPr lang="en-US" dirty="0">
                <a:latin typeface="Baskerville Old Face" pitchFamily="18" charset="0"/>
              </a:rPr>
              <a:t>	</a:t>
            </a:r>
            <a:r>
              <a:rPr lang="en-US" dirty="0" smtClean="0">
                <a:latin typeface="Baskerville Old Face" pitchFamily="18" charset="0"/>
              </a:rPr>
              <a:t> 30-45 minutes of cooking (1-1.5 hours activity/lab time overall)</a:t>
            </a:r>
          </a:p>
          <a:p>
            <a:pPr marL="0" indent="0">
              <a:buNone/>
            </a:pPr>
            <a:endParaRPr lang="en-US" dirty="0">
              <a:latin typeface="Baskerville Old Face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Baskerville Old Face" pitchFamily="18" charset="0"/>
              </a:rPr>
              <a:t>Also…</a:t>
            </a:r>
          </a:p>
        </p:txBody>
      </p:sp>
    </p:spTree>
    <p:extLst>
      <p:ext uri="{BB962C8B-B14F-4D97-AF65-F5344CB8AC3E}">
        <p14:creationId xmlns:p14="http://schemas.microsoft.com/office/powerpoint/2010/main" val="2728174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3429000" y="5715000"/>
            <a:ext cx="3810000" cy="685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Baskerville Old Face"/>
                <a:cs typeface="Baskerville Old Face"/>
              </a:rPr>
              <a:t>It</a:t>
            </a:r>
            <a:r>
              <a:rPr lang="fr-FR" sz="3200" dirty="0" smtClean="0">
                <a:latin typeface="Baskerville Old Face"/>
                <a:cs typeface="Baskerville Old Face"/>
              </a:rPr>
              <a:t>’</a:t>
            </a:r>
            <a:r>
              <a:rPr lang="en-US" sz="3200" dirty="0" smtClean="0">
                <a:latin typeface="Baskerville Old Face"/>
                <a:cs typeface="Baskerville Old Face"/>
              </a:rPr>
              <a:t>s messy…</a:t>
            </a:r>
            <a:endParaRPr lang="en-US" sz="3200" dirty="0">
              <a:latin typeface="Baskerville Old Face"/>
              <a:cs typeface="Baskerville Old Face"/>
            </a:endParaRPr>
          </a:p>
        </p:txBody>
      </p:sp>
      <p:pic>
        <p:nvPicPr>
          <p:cNvPr id="8" name="Picture Placeholder 7" descr="Screen Shot 2014-03-18 at 5.01.27 PM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2" b="2362"/>
          <a:stretch>
            <a:fillRect/>
          </a:stretch>
        </p:blipFill>
        <p:spPr>
          <a:xfrm>
            <a:off x="1828800" y="457200"/>
            <a:ext cx="5181600" cy="5143510"/>
          </a:xfrm>
        </p:spPr>
      </p:pic>
    </p:spTree>
    <p:extLst>
      <p:ext uri="{BB962C8B-B14F-4D97-AF65-F5344CB8AC3E}">
        <p14:creationId xmlns:p14="http://schemas.microsoft.com/office/powerpoint/2010/main" val="771059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 Shot 2014-03-18 at 5.09.20 PM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" b="2013"/>
          <a:stretch>
            <a:fillRect/>
          </a:stretch>
        </p:blipFill>
        <p:spPr>
          <a:xfrm>
            <a:off x="1865312" y="381000"/>
            <a:ext cx="5373688" cy="537057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62200" y="5791200"/>
            <a:ext cx="5486400" cy="8048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Baskerville Old Face"/>
                <a:cs typeface="Baskerville Old Face"/>
              </a:rPr>
              <a:t>Requires constant stirring...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79707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943600"/>
            <a:ext cx="6629400" cy="566738"/>
          </a:xfrm>
        </p:spPr>
        <p:txBody>
          <a:bodyPr>
            <a:noAutofit/>
          </a:bodyPr>
          <a:lstStyle/>
          <a:p>
            <a:r>
              <a:rPr lang="en-US" sz="3200" b="0" dirty="0" smtClean="0">
                <a:latin typeface="Baskerville Old Face"/>
                <a:cs typeface="Baskerville Old Face"/>
              </a:rPr>
              <a:t>Pay close attention to the temperature…</a:t>
            </a:r>
            <a:endParaRPr lang="en-US" sz="3200" b="0" dirty="0">
              <a:latin typeface="Baskerville Old Face"/>
              <a:cs typeface="Baskerville Old Face"/>
            </a:endParaRPr>
          </a:p>
        </p:txBody>
      </p:sp>
      <p:pic>
        <p:nvPicPr>
          <p:cNvPr id="5" name="Picture Placeholder 4" descr="Screen Shot 2014-03-18 at 5.05.39 PM.png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" r="649" b="1812"/>
          <a:stretch/>
        </p:blipFill>
        <p:spPr>
          <a:xfrm>
            <a:off x="820168" y="457200"/>
            <a:ext cx="7485632" cy="5458687"/>
          </a:xfrm>
        </p:spPr>
      </p:pic>
    </p:spTree>
    <p:extLst>
      <p:ext uri="{BB962C8B-B14F-4D97-AF65-F5344CB8AC3E}">
        <p14:creationId xmlns:p14="http://schemas.microsoft.com/office/powerpoint/2010/main" val="19168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 Shot 2014-03-18 at 7.59.22 PM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" b="419"/>
          <a:stretch>
            <a:fillRect/>
          </a:stretch>
        </p:blipFill>
        <p:spPr>
          <a:xfrm>
            <a:off x="1792288" y="457200"/>
            <a:ext cx="5486400" cy="55594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57400" y="6096000"/>
            <a:ext cx="5486400" cy="8048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Baskerville Old Face"/>
                <a:cs typeface="Baskerville Old Face"/>
              </a:rPr>
              <a:t>It’ll be very hot – be careful!</a:t>
            </a:r>
            <a:endParaRPr lang="en-US" sz="3200" dirty="0">
              <a:latin typeface="Baskerville Old Face"/>
              <a:cs typeface="Baskerville Old Face"/>
            </a:endParaRPr>
          </a:p>
        </p:txBody>
      </p:sp>
    </p:spTree>
    <p:extLst>
      <p:ext uri="{BB962C8B-B14F-4D97-AF65-F5344CB8AC3E}">
        <p14:creationId xmlns:p14="http://schemas.microsoft.com/office/powerpoint/2010/main" val="3361024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2313" y="3048000"/>
            <a:ext cx="7772400" cy="2720975"/>
          </a:xfrm>
        </p:spPr>
        <p:txBody>
          <a:bodyPr>
            <a:normAutofit/>
          </a:bodyPr>
          <a:lstStyle/>
          <a:p>
            <a:r>
              <a:rPr lang="en-US" sz="3200" b="0" cap="none" dirty="0" smtClean="0">
                <a:latin typeface="Baskerville Old Face" pitchFamily="18" charset="0"/>
              </a:rPr>
              <a:t>Samples will take time to cool (so have some already made if you’re demo-</a:t>
            </a:r>
            <a:r>
              <a:rPr lang="en-US" sz="3200" b="0" cap="none" dirty="0" err="1" smtClean="0">
                <a:latin typeface="Baskerville Old Face" pitchFamily="18" charset="0"/>
              </a:rPr>
              <a:t>ing</a:t>
            </a:r>
            <a:r>
              <a:rPr lang="en-US" sz="3200" b="0" cap="none" dirty="0" smtClean="0">
                <a:latin typeface="Baskerville Old Face" pitchFamily="18" charset="0"/>
              </a:rPr>
              <a:t>)</a:t>
            </a:r>
            <a:br>
              <a:rPr lang="en-US" sz="3200" b="0" cap="none" dirty="0" smtClean="0">
                <a:latin typeface="Baskerville Old Face" pitchFamily="18" charset="0"/>
              </a:rPr>
            </a:br>
            <a:r>
              <a:rPr lang="en-US" dirty="0">
                <a:latin typeface="Baskerville Old Face" pitchFamily="18" charset="0"/>
              </a:rPr>
              <a:t/>
            </a:r>
            <a:br>
              <a:rPr lang="en-US" dirty="0">
                <a:latin typeface="Baskerville Old Face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838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askerville Old Face" pitchFamily="18" charset="0"/>
              </a:rPr>
              <a:t>As a lab…</a:t>
            </a:r>
            <a:endParaRPr lang="en-US" dirty="0"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Baskerville Old Face" pitchFamily="18" charset="0"/>
              </a:rPr>
              <a:t>Drawing chemical structures</a:t>
            </a:r>
          </a:p>
          <a:p>
            <a:r>
              <a:rPr lang="en-US" sz="3200" dirty="0" smtClean="0">
                <a:latin typeface="Baskerville Old Face" pitchFamily="18" charset="0"/>
              </a:rPr>
              <a:t>Drawing chemical reactions</a:t>
            </a:r>
          </a:p>
          <a:p>
            <a:r>
              <a:rPr lang="en-US" sz="3200" dirty="0" smtClean="0">
                <a:latin typeface="Baskerville Old Face" pitchFamily="18" charset="0"/>
              </a:rPr>
              <a:t>Identifying functional groups</a:t>
            </a:r>
          </a:p>
          <a:p>
            <a:r>
              <a:rPr lang="en-US" sz="3200" dirty="0" smtClean="0">
                <a:latin typeface="Baskerville Old Face" pitchFamily="18" charset="0"/>
              </a:rPr>
              <a:t>Other observations</a:t>
            </a:r>
            <a:endParaRPr lang="en-US" sz="3200" dirty="0">
              <a:latin typeface="Baskerville Old Face" pitchFamily="18" charset="0"/>
            </a:endParaRPr>
          </a:p>
        </p:txBody>
      </p:sp>
      <p:pic>
        <p:nvPicPr>
          <p:cNvPr id="5" name="Content Placeholder 4" descr="Screen Shot 2014-03-18 at 9.27.03 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" b="1285"/>
          <a:stretch>
            <a:fillRect/>
          </a:stretch>
        </p:blipFill>
        <p:spPr>
          <a:xfrm>
            <a:off x="4648200" y="1447800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3618765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Screen Shot 2014-03-18 at 10.29.56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" r="195" b="16217"/>
          <a:stretch/>
        </p:blipFill>
        <p:spPr>
          <a:xfrm>
            <a:off x="533400" y="304800"/>
            <a:ext cx="7975588" cy="5654177"/>
          </a:xfrm>
        </p:spPr>
      </p:pic>
    </p:spTree>
    <p:extLst>
      <p:ext uri="{BB962C8B-B14F-4D97-AF65-F5344CB8AC3E}">
        <p14:creationId xmlns:p14="http://schemas.microsoft.com/office/powerpoint/2010/main" val="537662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creen Shot 2014-03-18 at 10.37.4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" r="1754"/>
          <a:stretch>
            <a:fillRect/>
          </a:stretch>
        </p:blipFill>
        <p:spPr>
          <a:xfrm>
            <a:off x="1524000" y="533400"/>
            <a:ext cx="5791200" cy="5592763"/>
          </a:xfrm>
        </p:spPr>
      </p:pic>
    </p:spTree>
    <p:extLst>
      <p:ext uri="{BB962C8B-B14F-4D97-AF65-F5344CB8AC3E}">
        <p14:creationId xmlns:p14="http://schemas.microsoft.com/office/powerpoint/2010/main" val="1250364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askerville Old Face" pitchFamily="18" charset="0"/>
              </a:rPr>
              <a:t>Using food chemistry</a:t>
            </a:r>
            <a:endParaRPr lang="en-US" dirty="0"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505200" cy="3657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Baskerville Old Face" pitchFamily="18" charset="0"/>
              </a:rPr>
              <a:t>Popular</a:t>
            </a:r>
          </a:p>
          <a:p>
            <a:r>
              <a:rPr lang="en-US" sz="3200" dirty="0" smtClean="0">
                <a:latin typeface="Baskerville Old Face" pitchFamily="18" charset="0"/>
              </a:rPr>
              <a:t>Context</a:t>
            </a:r>
          </a:p>
          <a:p>
            <a:r>
              <a:rPr lang="en-US" sz="3200" dirty="0" smtClean="0">
                <a:latin typeface="Baskerville Old Face" pitchFamily="18" charset="0"/>
              </a:rPr>
              <a:t>Application</a:t>
            </a:r>
          </a:p>
          <a:p>
            <a:r>
              <a:rPr lang="en-US" sz="3200" dirty="0" smtClean="0">
                <a:latin typeface="Baskerville Old Face" pitchFamily="18" charset="0"/>
              </a:rPr>
              <a:t>Fun</a:t>
            </a:r>
          </a:p>
          <a:p>
            <a:r>
              <a:rPr lang="en-US" sz="3200" dirty="0" smtClean="0">
                <a:latin typeface="Baskerville Old Face" pitchFamily="18" charset="0"/>
              </a:rPr>
              <a:t>Learning</a:t>
            </a:r>
          </a:p>
        </p:txBody>
      </p:sp>
      <p:pic>
        <p:nvPicPr>
          <p:cNvPr id="5" name="Content Placeholder 4" descr="6a00d8341c387d53ef0148c82a33cd970c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2" r="197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14852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askerville Old Face"/>
                <a:cs typeface="Baskerville Old Face"/>
              </a:rPr>
              <a:t>Future improvements…</a:t>
            </a:r>
            <a:endParaRPr lang="en-US" dirty="0">
              <a:latin typeface="Baskerville Old Face"/>
              <a:cs typeface="Baskerville Old Fac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dirty="0" smtClean="0">
                <a:latin typeface="Baskerville Old Face"/>
                <a:cs typeface="Baskerville Old Face"/>
              </a:rPr>
              <a:t>Track temperature more accurately</a:t>
            </a:r>
          </a:p>
          <a:p>
            <a:r>
              <a:rPr lang="en-US" sz="3200" dirty="0" smtClean="0">
                <a:latin typeface="Baskerville Old Face"/>
                <a:cs typeface="Baskerville Old Face"/>
              </a:rPr>
              <a:t>Graph temperature: phase transition</a:t>
            </a:r>
          </a:p>
        </p:txBody>
      </p:sp>
      <p:pic>
        <p:nvPicPr>
          <p:cNvPr id="7" name="Content Placeholder 6" descr="Screen Shot 2014-03-18 at 9.37.50 PM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r="2751"/>
          <a:stretch>
            <a:fillRect/>
          </a:stretch>
        </p:blipFill>
        <p:spPr>
          <a:xfrm>
            <a:off x="4724400" y="1447800"/>
            <a:ext cx="3596014" cy="4953000"/>
          </a:xfrm>
        </p:spPr>
      </p:pic>
    </p:spTree>
    <p:extLst>
      <p:ext uri="{BB962C8B-B14F-4D97-AF65-F5344CB8AC3E}">
        <p14:creationId xmlns:p14="http://schemas.microsoft.com/office/powerpoint/2010/main" val="1460788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askerville Old Face"/>
                <a:cs typeface="Baskerville Old Face"/>
              </a:rPr>
              <a:t>Acknowledgements</a:t>
            </a:r>
            <a:endParaRPr lang="en-US" dirty="0">
              <a:latin typeface="Baskerville Old Face"/>
              <a:cs typeface="Baskerville Old Fac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Baskerville Old Face"/>
                <a:cs typeface="Baskerville Old Face"/>
              </a:rPr>
              <a:t>My “Chemistry in the Kitchen” </a:t>
            </a:r>
            <a:r>
              <a:rPr lang="en-US" dirty="0" smtClean="0">
                <a:latin typeface="Baskerville Old Face"/>
                <a:cs typeface="Baskerville Old Face"/>
              </a:rPr>
              <a:t>students (S ‘09)</a:t>
            </a:r>
            <a:endParaRPr lang="en-US" dirty="0">
              <a:latin typeface="Baskerville Old Face"/>
              <a:cs typeface="Baskerville Old Face"/>
            </a:endParaRPr>
          </a:p>
          <a:p>
            <a:pPr marL="0" indent="0">
              <a:buNone/>
            </a:pPr>
            <a:r>
              <a:rPr lang="en-US" dirty="0">
                <a:latin typeface="Baskerville Old Face"/>
                <a:cs typeface="Baskerville Old Face"/>
              </a:rPr>
              <a:t>Justin </a:t>
            </a:r>
            <a:r>
              <a:rPr lang="en-US" dirty="0" err="1">
                <a:latin typeface="Baskerville Old Face"/>
                <a:cs typeface="Baskerville Old Face"/>
              </a:rPr>
              <a:t>Rewerts</a:t>
            </a:r>
            <a:r>
              <a:rPr lang="en-US" dirty="0">
                <a:latin typeface="Baskerville Old Face"/>
                <a:cs typeface="Baskerville Old Face"/>
              </a:rPr>
              <a:t> (‘14)</a:t>
            </a:r>
          </a:p>
          <a:p>
            <a:pPr marL="0" indent="0">
              <a:buNone/>
            </a:pPr>
            <a:r>
              <a:rPr lang="en-US" dirty="0" smtClean="0">
                <a:latin typeface="Baskerville Old Face"/>
                <a:cs typeface="Baskerville Old Face"/>
              </a:rPr>
              <a:t>My </a:t>
            </a:r>
            <a:r>
              <a:rPr lang="en-US" dirty="0" err="1" smtClean="0">
                <a:latin typeface="Baskerville Old Face"/>
                <a:cs typeface="Baskerville Old Face"/>
              </a:rPr>
              <a:t>nonmajors</a:t>
            </a:r>
            <a:r>
              <a:rPr lang="en-US" dirty="0" smtClean="0">
                <a:latin typeface="Baskerville Old Face"/>
                <a:cs typeface="Baskerville Old Face"/>
              </a:rPr>
              <a:t> chemistry students</a:t>
            </a:r>
          </a:p>
          <a:p>
            <a:pPr marL="0" indent="0">
              <a:buNone/>
            </a:pPr>
            <a:r>
              <a:rPr lang="en-US" dirty="0" smtClean="0">
                <a:latin typeface="Baskerville Old Face"/>
                <a:cs typeface="Baskerville Old Face"/>
              </a:rPr>
              <a:t>Saint Martin’s University</a:t>
            </a:r>
          </a:p>
          <a:p>
            <a:pPr marL="0" indent="0">
              <a:buNone/>
            </a:pPr>
            <a:r>
              <a:rPr lang="en-US" dirty="0" smtClean="0">
                <a:latin typeface="Baskerville Old Face"/>
                <a:cs typeface="Baskerville Old Face"/>
              </a:rPr>
              <a:t>Faculty </a:t>
            </a:r>
            <a:r>
              <a:rPr lang="en-US" smtClean="0">
                <a:latin typeface="Baskerville Old Face"/>
                <a:cs typeface="Baskerville Old Face"/>
              </a:rPr>
              <a:t>Development </a:t>
            </a:r>
            <a:r>
              <a:rPr lang="en-US" smtClean="0">
                <a:latin typeface="Baskerville Old Face"/>
                <a:cs typeface="Baskerville Old Face"/>
              </a:rPr>
              <a:t>Committee</a:t>
            </a:r>
            <a:endParaRPr lang="en-US" dirty="0">
              <a:latin typeface="Baskerville Old Face"/>
              <a:cs typeface="Baskerville Old Fac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953000"/>
            <a:ext cx="2971800" cy="72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04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askerville Old Face"/>
                <a:cs typeface="Baskerville Old Face"/>
              </a:rPr>
              <a:t>Starting resources</a:t>
            </a:r>
            <a:endParaRPr lang="en-US" dirty="0">
              <a:latin typeface="Baskerville Old Face"/>
              <a:cs typeface="Baskerville Old Face"/>
            </a:endParaRPr>
          </a:p>
        </p:txBody>
      </p:sp>
      <p:pic>
        <p:nvPicPr>
          <p:cNvPr id="6" name="Content Placeholder 5" descr="51qudKbLmaL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" b="1292"/>
          <a:stretch>
            <a:fillRect/>
          </a:stretch>
        </p:blipFill>
        <p:spPr>
          <a:xfrm>
            <a:off x="381000" y="1295401"/>
            <a:ext cx="2497124" cy="3505200"/>
          </a:xfrm>
        </p:spPr>
      </p:pic>
      <p:pic>
        <p:nvPicPr>
          <p:cNvPr id="7" name="Content Placeholder 6" descr="9780688102296_p0_v1_s260x420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" r="3604"/>
          <a:stretch>
            <a:fillRect/>
          </a:stretch>
        </p:blipFill>
        <p:spPr>
          <a:xfrm>
            <a:off x="2438400" y="2819400"/>
            <a:ext cx="2545485" cy="3429001"/>
          </a:xfrm>
        </p:spPr>
      </p:pic>
      <p:pic>
        <p:nvPicPr>
          <p:cNvPr id="3" name="Picture 2" descr="Screen Shot 2016-10-14 at 6.36.4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219200"/>
            <a:ext cx="2422910" cy="3644900"/>
          </a:xfrm>
          <a:prstGeom prst="rect">
            <a:avLst/>
          </a:prstGeom>
        </p:spPr>
      </p:pic>
      <p:pic>
        <p:nvPicPr>
          <p:cNvPr id="5" name="Picture 4" descr="Screen Shot 2016-10-14 at 6.35.5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971800"/>
            <a:ext cx="2447159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00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askerville Old Face"/>
                <a:cs typeface="Baskerville Old Face"/>
              </a:rPr>
              <a:t>A few food lab concepts…</a:t>
            </a:r>
            <a:endParaRPr lang="en-US" dirty="0">
              <a:latin typeface="Baskerville Old Face"/>
              <a:cs typeface="Baskerville Old Fac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dirty="0" smtClean="0">
                <a:latin typeface="Baskerville Old Face"/>
                <a:cs typeface="Baskerville Old Face"/>
              </a:rPr>
              <a:t>Measurement</a:t>
            </a:r>
          </a:p>
          <a:p>
            <a:r>
              <a:rPr lang="en-US" sz="3200" dirty="0" smtClean="0">
                <a:latin typeface="Baskerville Old Face"/>
                <a:cs typeface="Baskerville Old Face"/>
              </a:rPr>
              <a:t>Cheese making</a:t>
            </a:r>
          </a:p>
          <a:p>
            <a:pPr lvl="1"/>
            <a:r>
              <a:rPr lang="en-US" sz="2800" dirty="0" smtClean="0">
                <a:latin typeface="Baskerville Old Face"/>
                <a:cs typeface="Baskerville Old Face"/>
              </a:rPr>
              <a:t>Acid precipitation</a:t>
            </a:r>
          </a:p>
          <a:p>
            <a:pPr lvl="1"/>
            <a:r>
              <a:rPr lang="en-US" sz="2800" dirty="0" smtClean="0">
                <a:latin typeface="Baskerville Old Face"/>
                <a:cs typeface="Baskerville Old Face"/>
              </a:rPr>
              <a:t>Enzymes/bacterial</a:t>
            </a:r>
            <a:endParaRPr lang="en-US" sz="2800" dirty="0" smtClean="0">
              <a:latin typeface="Baskerville Old Face"/>
              <a:cs typeface="Baskerville Old Face"/>
            </a:endParaRPr>
          </a:p>
          <a:p>
            <a:r>
              <a:rPr lang="en-US" sz="3200" dirty="0" smtClean="0">
                <a:latin typeface="Baskerville Old Face"/>
                <a:cs typeface="Baskerville Old Face"/>
              </a:rPr>
              <a:t>Leavening</a:t>
            </a:r>
          </a:p>
          <a:p>
            <a:pPr lvl="1"/>
            <a:r>
              <a:rPr lang="en-US" sz="2800" dirty="0" smtClean="0">
                <a:latin typeface="Baskerville Old Face"/>
                <a:cs typeface="Baskerville Old Face"/>
              </a:rPr>
              <a:t>Acid-base</a:t>
            </a:r>
          </a:p>
          <a:p>
            <a:pPr lvl="1"/>
            <a:r>
              <a:rPr lang="en-US" sz="2800" dirty="0" smtClean="0">
                <a:latin typeface="Baskerville Old Face"/>
                <a:cs typeface="Baskerville Old Face"/>
              </a:rPr>
              <a:t>Yeast</a:t>
            </a:r>
          </a:p>
          <a:p>
            <a:r>
              <a:rPr lang="en-US" sz="3200" dirty="0" smtClean="0">
                <a:latin typeface="Baskerville Old Face"/>
                <a:cs typeface="Baskerville Old Face"/>
              </a:rPr>
              <a:t>Solvent extraction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4419600" cy="4525963"/>
          </a:xfrm>
        </p:spPr>
        <p:txBody>
          <a:bodyPr/>
          <a:lstStyle/>
          <a:p>
            <a:r>
              <a:rPr lang="en-US" sz="3200" dirty="0" smtClean="0">
                <a:latin typeface="Baskerville Old Face"/>
                <a:cs typeface="Baskerville Old Face"/>
              </a:rPr>
              <a:t>Sourdough</a:t>
            </a:r>
          </a:p>
          <a:p>
            <a:r>
              <a:rPr lang="en-US" sz="3200" dirty="0" smtClean="0">
                <a:latin typeface="Baskerville Old Face"/>
                <a:cs typeface="Baskerville Old Face"/>
              </a:rPr>
              <a:t>Gels</a:t>
            </a:r>
          </a:p>
          <a:p>
            <a:r>
              <a:rPr lang="en-US" sz="3200" dirty="0" smtClean="0">
                <a:latin typeface="Baskerville Old Face"/>
                <a:cs typeface="Baskerville Old Face"/>
              </a:rPr>
              <a:t>Polymerization</a:t>
            </a:r>
          </a:p>
          <a:p>
            <a:r>
              <a:rPr lang="en-US" sz="3200" dirty="0" smtClean="0">
                <a:latin typeface="Baskerville Old Face"/>
                <a:cs typeface="Baskerville Old Face"/>
              </a:rPr>
              <a:t>Browning reactions</a:t>
            </a:r>
          </a:p>
          <a:p>
            <a:r>
              <a:rPr lang="en-US" sz="3200" dirty="0" smtClean="0">
                <a:latin typeface="Baskerville Old Face"/>
                <a:cs typeface="Baskerville Old Face"/>
              </a:rPr>
              <a:t>Chocolate</a:t>
            </a:r>
          </a:p>
          <a:p>
            <a:pPr lvl="1"/>
            <a:r>
              <a:rPr lang="en-US" sz="2800" dirty="0" smtClean="0">
                <a:latin typeface="Baskerville Old Face"/>
                <a:cs typeface="Baskerville Old Face"/>
              </a:rPr>
              <a:t>Crystal structures of fats</a:t>
            </a:r>
          </a:p>
          <a:p>
            <a:pPr lvl="1"/>
            <a:r>
              <a:rPr lang="en-US" sz="2800" dirty="0" smtClean="0">
                <a:latin typeface="Baskerville Old Face"/>
                <a:cs typeface="Baskerville Old Face"/>
              </a:rPr>
              <a:t>Tempering</a:t>
            </a:r>
          </a:p>
        </p:txBody>
      </p:sp>
    </p:spTree>
    <p:extLst>
      <p:ext uri="{BB962C8B-B14F-4D97-AF65-F5344CB8AC3E}">
        <p14:creationId xmlns:p14="http://schemas.microsoft.com/office/powerpoint/2010/main" val="192927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askerville Old Face"/>
                <a:cs typeface="Baskerville Old Face"/>
              </a:rPr>
              <a:t>Caramel recipe*</a:t>
            </a:r>
            <a:endParaRPr lang="en-US" baseline="30000" dirty="0">
              <a:latin typeface="Baskerville Old Face"/>
              <a:cs typeface="Baskerville Old Face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Baskerville Old Face"/>
                <a:cs typeface="Baskerville Old Face"/>
              </a:rPr>
              <a:t>2 </a:t>
            </a:r>
            <a:r>
              <a:rPr lang="en-US" dirty="0">
                <a:latin typeface="Baskerville Old Face"/>
                <a:cs typeface="Baskerville Old Face"/>
              </a:rPr>
              <a:t>C white sugar</a:t>
            </a:r>
          </a:p>
          <a:p>
            <a:pPr marL="0" indent="0">
              <a:buNone/>
            </a:pPr>
            <a:r>
              <a:rPr lang="en-US" dirty="0">
                <a:latin typeface="Baskerville Old Face"/>
                <a:cs typeface="Baskerville Old Face"/>
              </a:rPr>
              <a:t>1 C light brown sugar, packed</a:t>
            </a:r>
          </a:p>
          <a:p>
            <a:pPr marL="0" indent="0">
              <a:buNone/>
            </a:pPr>
            <a:r>
              <a:rPr lang="en-US" dirty="0">
                <a:latin typeface="Baskerville Old Face"/>
                <a:cs typeface="Baskerville Old Face"/>
              </a:rPr>
              <a:t>1 C light corn syrup</a:t>
            </a:r>
          </a:p>
          <a:p>
            <a:pPr marL="0" indent="0">
              <a:buNone/>
            </a:pPr>
            <a:r>
              <a:rPr lang="en-US" dirty="0">
                <a:latin typeface="Baskerville Old Face"/>
                <a:cs typeface="Baskerville Old Face"/>
              </a:rPr>
              <a:t>1 C heavy whipping cream</a:t>
            </a:r>
          </a:p>
          <a:p>
            <a:pPr marL="0" indent="0">
              <a:buNone/>
            </a:pPr>
            <a:r>
              <a:rPr lang="en-US" dirty="0">
                <a:latin typeface="Baskerville Old Face"/>
                <a:cs typeface="Baskerville Old Face"/>
              </a:rPr>
              <a:t>1 C half and half</a:t>
            </a:r>
          </a:p>
          <a:p>
            <a:pPr marL="0" indent="0">
              <a:buNone/>
            </a:pPr>
            <a:r>
              <a:rPr lang="en-US" dirty="0">
                <a:latin typeface="Baskerville Old Face"/>
                <a:cs typeface="Baskerville Old Face"/>
              </a:rPr>
              <a:t>1 C butter (I used salted butter)</a:t>
            </a:r>
          </a:p>
          <a:p>
            <a:pPr marL="0" indent="0">
              <a:buNone/>
            </a:pPr>
            <a:r>
              <a:rPr lang="en-US" dirty="0">
                <a:latin typeface="Baskerville Old Face"/>
                <a:cs typeface="Baskerville Old Face"/>
              </a:rPr>
              <a:t>4 </a:t>
            </a:r>
            <a:r>
              <a:rPr lang="en-US" dirty="0" err="1">
                <a:latin typeface="Baskerville Old Face"/>
                <a:cs typeface="Baskerville Old Face"/>
              </a:rPr>
              <a:t>tsp</a:t>
            </a:r>
            <a:r>
              <a:rPr lang="en-US" dirty="0">
                <a:latin typeface="Baskerville Old Face"/>
                <a:cs typeface="Baskerville Old Face"/>
              </a:rPr>
              <a:t> vanilla extract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6096000"/>
            <a:ext cx="7186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askerville Old Face"/>
                <a:cs typeface="Baskerville Old Face"/>
              </a:rPr>
              <a:t>*Source: “Sandi’s Famous Caramels”, from </a:t>
            </a:r>
            <a:r>
              <a:rPr lang="en-US" u="sng" dirty="0" smtClean="0">
                <a:latin typeface="Baskerville Old Face"/>
                <a:cs typeface="Baskerville Old Face"/>
              </a:rPr>
              <a:t>Baby Catcher</a:t>
            </a:r>
            <a:r>
              <a:rPr lang="en-US" dirty="0" smtClean="0">
                <a:latin typeface="Baskerville Old Face"/>
                <a:cs typeface="Baskerville Old Face"/>
              </a:rPr>
              <a:t>, by Peggy Vincent</a:t>
            </a:r>
            <a:endParaRPr lang="en-US" dirty="0">
              <a:latin typeface="Baskerville Old Face"/>
              <a:cs typeface="Baskerville Old Fac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3800" y="5334000"/>
            <a:ext cx="25571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Baskerville Old Face"/>
                <a:cs typeface="Baskerville Old Face"/>
              </a:rPr>
              <a:t>Heat to 248 °F</a:t>
            </a:r>
            <a:endParaRPr lang="en-US" sz="3200" dirty="0">
              <a:latin typeface="Baskerville Old Face"/>
              <a:cs typeface="Baskerville Old Face"/>
            </a:endParaRPr>
          </a:p>
        </p:txBody>
      </p:sp>
    </p:spTree>
    <p:extLst>
      <p:ext uri="{BB962C8B-B14F-4D97-AF65-F5344CB8AC3E}">
        <p14:creationId xmlns:p14="http://schemas.microsoft.com/office/powerpoint/2010/main" val="2917492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Baskerville Old Face"/>
                <a:cs typeface="Baskerville Old Face"/>
              </a:rPr>
              <a:t>Macronutrients</a:t>
            </a:r>
            <a:endParaRPr lang="en-US" dirty="0">
              <a:latin typeface="Baskerville Old Face"/>
              <a:cs typeface="Baskerville Old Fac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>
                <a:latin typeface="Baskerville Old Face"/>
                <a:cs typeface="Baskerville Old Face"/>
              </a:rPr>
              <a:t>Lipids </a:t>
            </a:r>
            <a:r>
              <a:rPr lang="en-US" dirty="0">
                <a:latin typeface="Baskerville Old Face"/>
                <a:cs typeface="Baskerville Old Face"/>
              </a:rPr>
              <a:t>(butter</a:t>
            </a:r>
            <a:r>
              <a:rPr lang="en-US" dirty="0" smtClean="0">
                <a:latin typeface="Baskerville Old Face"/>
                <a:cs typeface="Baskerville Old Face"/>
              </a:rPr>
              <a:t>)</a:t>
            </a:r>
            <a:endParaRPr lang="en-US" dirty="0">
              <a:latin typeface="Baskerville Old Face"/>
              <a:cs typeface="Baskerville Old Face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Baskerville Old Face"/>
                <a:cs typeface="Baskerville Old Face"/>
              </a:rPr>
              <a:t>C</a:t>
            </a:r>
            <a:r>
              <a:rPr lang="en-US" dirty="0" smtClean="0">
                <a:latin typeface="Baskerville Old Face"/>
                <a:cs typeface="Baskerville Old Face"/>
              </a:rPr>
              <a:t>arbohydrates </a:t>
            </a:r>
            <a:r>
              <a:rPr lang="en-US" dirty="0">
                <a:latin typeface="Baskerville Old Face"/>
                <a:cs typeface="Baskerville Old Face"/>
              </a:rPr>
              <a:t>(sugar</a:t>
            </a:r>
            <a:r>
              <a:rPr lang="en-US" dirty="0" smtClean="0">
                <a:latin typeface="Baskerville Old Face"/>
                <a:cs typeface="Baskerville Old Face"/>
              </a:rPr>
              <a:t>)</a:t>
            </a:r>
            <a:endParaRPr lang="en-US" dirty="0">
              <a:latin typeface="Baskerville Old Face"/>
              <a:cs typeface="Baskerville Old Face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Baskerville Old Face"/>
                <a:cs typeface="Baskerville Old Face"/>
              </a:rPr>
              <a:t>P</a:t>
            </a:r>
            <a:r>
              <a:rPr lang="en-US" dirty="0" smtClean="0">
                <a:latin typeface="Baskerville Old Face"/>
                <a:cs typeface="Baskerville Old Face"/>
              </a:rPr>
              <a:t>rotein </a:t>
            </a:r>
            <a:r>
              <a:rPr lang="en-US" dirty="0">
                <a:latin typeface="Baskerville Old Face"/>
                <a:cs typeface="Baskerville Old Face"/>
              </a:rPr>
              <a:t>(milk and cream</a:t>
            </a:r>
            <a:r>
              <a:rPr lang="en-US" dirty="0" smtClean="0">
                <a:latin typeface="Baskerville Old Face"/>
                <a:cs typeface="Baskerville Old Face"/>
              </a:rPr>
              <a:t>)</a:t>
            </a:r>
            <a:endParaRPr lang="en-US" dirty="0">
              <a:latin typeface="Baskerville Old Face"/>
              <a:cs typeface="Baskerville Old Face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>
                <a:latin typeface="Baskerville Old Face"/>
                <a:cs typeface="Baskerville Old Face"/>
              </a:rPr>
              <a:t>(Water)</a:t>
            </a:r>
            <a:endParaRPr lang="en-US" dirty="0">
              <a:latin typeface="Baskerville Old Face"/>
              <a:cs typeface="Baskerville Old Face"/>
            </a:endParaRPr>
          </a:p>
        </p:txBody>
      </p:sp>
      <p:pic>
        <p:nvPicPr>
          <p:cNvPr id="4" name="Picture 3" descr="Screen Shot 2014-03-18 at 10.05.0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"/>
          <a:stretch/>
        </p:blipFill>
        <p:spPr>
          <a:xfrm>
            <a:off x="4191001" y="2590800"/>
            <a:ext cx="1244715" cy="76200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5" name="Picture 4" descr="Screen Shot 2014-03-18 at 10.17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447800"/>
            <a:ext cx="3429000" cy="953713"/>
          </a:xfrm>
          <a:prstGeom prst="rect">
            <a:avLst/>
          </a:prstGeom>
        </p:spPr>
      </p:pic>
      <p:pic>
        <p:nvPicPr>
          <p:cNvPr id="6" name="Picture 5" descr="Screen Shot 2014-03-18 at 10.21.5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590800"/>
            <a:ext cx="2425700" cy="24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38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askerville Old Face"/>
                <a:cs typeface="Baskerville Old Face"/>
              </a:rPr>
              <a:t>Phases, phase change</a:t>
            </a:r>
            <a:endParaRPr lang="en-US" dirty="0">
              <a:latin typeface="Baskerville Old Face"/>
              <a:cs typeface="Baskerville Old Fac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Baskerville Old Face"/>
                <a:cs typeface="Baskerville Old Face"/>
              </a:rPr>
              <a:t>Phases: </a:t>
            </a:r>
          </a:p>
          <a:p>
            <a:pPr marL="457200" lvl="1" indent="0">
              <a:buNone/>
            </a:pPr>
            <a:r>
              <a:rPr lang="en-US" dirty="0">
                <a:latin typeface="Baskerville Old Face"/>
                <a:cs typeface="Baskerville Old Face"/>
              </a:rPr>
              <a:t>S</a:t>
            </a:r>
            <a:r>
              <a:rPr lang="en-US" dirty="0" smtClean="0">
                <a:latin typeface="Baskerville Old Face"/>
                <a:cs typeface="Baskerville Old Face"/>
              </a:rPr>
              <a:t>olids </a:t>
            </a:r>
            <a:r>
              <a:rPr lang="en-US" dirty="0">
                <a:latin typeface="Baskerville Old Face"/>
                <a:cs typeface="Baskerville Old Face"/>
              </a:rPr>
              <a:t>(sugar, fat</a:t>
            </a:r>
            <a:r>
              <a:rPr lang="en-US" dirty="0" smtClean="0">
                <a:latin typeface="Baskerville Old Face"/>
                <a:cs typeface="Baskerville Old Face"/>
              </a:rPr>
              <a:t>)</a:t>
            </a:r>
            <a:endParaRPr lang="en-US" dirty="0">
              <a:latin typeface="Baskerville Old Face"/>
              <a:cs typeface="Baskerville Old Face"/>
            </a:endParaRPr>
          </a:p>
          <a:p>
            <a:pPr marL="457200" lvl="1" indent="0">
              <a:buNone/>
            </a:pPr>
            <a:r>
              <a:rPr lang="en-US" dirty="0" smtClean="0">
                <a:latin typeface="Baskerville Old Face"/>
                <a:cs typeface="Baskerville Old Face"/>
              </a:rPr>
              <a:t>Liquids / </a:t>
            </a:r>
            <a:r>
              <a:rPr lang="en-US" dirty="0">
                <a:latin typeface="Baskerville Old Face"/>
                <a:cs typeface="Baskerville Old Face"/>
              </a:rPr>
              <a:t>colloids (milk and cream)</a:t>
            </a:r>
          </a:p>
          <a:p>
            <a:pPr marL="0" indent="0">
              <a:buNone/>
            </a:pPr>
            <a:endParaRPr lang="en-US" dirty="0" smtClean="0">
              <a:latin typeface="Baskerville Old Face"/>
              <a:cs typeface="Baskerville Old Face"/>
            </a:endParaRPr>
          </a:p>
          <a:p>
            <a:pPr marL="0" indent="0">
              <a:buNone/>
            </a:pPr>
            <a:r>
              <a:rPr lang="en-US" dirty="0" smtClean="0">
                <a:latin typeface="Baskerville Old Face"/>
                <a:cs typeface="Baskerville Old Face"/>
              </a:rPr>
              <a:t>Physical </a:t>
            </a:r>
            <a:r>
              <a:rPr lang="en-US" dirty="0">
                <a:latin typeface="Baskerville Old Face"/>
                <a:cs typeface="Baskerville Old Face"/>
              </a:rPr>
              <a:t>changes: </a:t>
            </a:r>
            <a:endParaRPr lang="en-US" dirty="0" smtClean="0">
              <a:latin typeface="Baskerville Old Face"/>
              <a:cs typeface="Baskerville Old Face"/>
            </a:endParaRPr>
          </a:p>
          <a:p>
            <a:pPr marL="0" indent="0">
              <a:buNone/>
            </a:pPr>
            <a:r>
              <a:rPr lang="en-US" dirty="0">
                <a:latin typeface="Baskerville Old Face"/>
                <a:cs typeface="Baskerville Old Face"/>
              </a:rPr>
              <a:t>	M</a:t>
            </a:r>
            <a:r>
              <a:rPr lang="en-US" dirty="0" smtClean="0">
                <a:latin typeface="Baskerville Old Face"/>
                <a:cs typeface="Baskerville Old Face"/>
              </a:rPr>
              <a:t>elting </a:t>
            </a:r>
            <a:r>
              <a:rPr lang="en-US" dirty="0">
                <a:latin typeface="Baskerville Old Face"/>
                <a:cs typeface="Baskerville Old Face"/>
              </a:rPr>
              <a:t>of </a:t>
            </a:r>
            <a:r>
              <a:rPr lang="en-US" dirty="0" smtClean="0">
                <a:latin typeface="Baskerville Old Face"/>
                <a:cs typeface="Baskerville Old Face"/>
              </a:rPr>
              <a:t>fats</a:t>
            </a:r>
          </a:p>
          <a:p>
            <a:pPr marL="0" indent="0">
              <a:buNone/>
            </a:pPr>
            <a:r>
              <a:rPr lang="en-US" dirty="0" smtClean="0">
                <a:latin typeface="Baskerville Old Face"/>
                <a:cs typeface="Baskerville Old Face"/>
              </a:rPr>
              <a:t>	Dissolving sugar</a:t>
            </a:r>
          </a:p>
          <a:p>
            <a:pPr marL="0" indent="0">
              <a:buNone/>
            </a:pPr>
            <a:r>
              <a:rPr lang="en-US" dirty="0">
                <a:latin typeface="Baskerville Old Face"/>
                <a:cs typeface="Baskerville Old Face"/>
              </a:rPr>
              <a:t>	V</a:t>
            </a:r>
            <a:r>
              <a:rPr lang="en-US" dirty="0" smtClean="0">
                <a:latin typeface="Baskerville Old Face"/>
                <a:cs typeface="Baskerville Old Face"/>
              </a:rPr>
              <a:t>aporization </a:t>
            </a:r>
            <a:r>
              <a:rPr lang="en-US" dirty="0">
                <a:latin typeface="Baskerville Old Face"/>
                <a:cs typeface="Baskerville Old Face"/>
              </a:rPr>
              <a:t>of water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327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Baskerville Old Face" pitchFamily="18" charset="0"/>
              </a:rPr>
              <a:t>“</a:t>
            </a:r>
            <a:r>
              <a:rPr lang="en-US" dirty="0" err="1" smtClean="0">
                <a:latin typeface="Baskerville Old Face" pitchFamily="18" charset="0"/>
              </a:rPr>
              <a:t>Caramelization</a:t>
            </a:r>
            <a:r>
              <a:rPr lang="en-US" dirty="0" smtClean="0">
                <a:latin typeface="Baskerville Old Face" pitchFamily="18" charset="0"/>
              </a:rPr>
              <a:t>” – chemical reactions</a:t>
            </a:r>
            <a:endParaRPr lang="en-US" dirty="0"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Baskerville Old Face" pitchFamily="18" charset="0"/>
              </a:rPr>
              <a:t>     </a:t>
            </a:r>
            <a:r>
              <a:rPr lang="en-US" dirty="0" smtClean="0">
                <a:latin typeface="Baskerville Old Face" pitchFamily="18" charset="0"/>
              </a:rPr>
              <a:t>Polymerization</a:t>
            </a:r>
            <a:r>
              <a:rPr lang="en-US" dirty="0">
                <a:latin typeface="Baskerville Old Face" pitchFamily="18" charset="0"/>
              </a:rPr>
              <a:t> </a:t>
            </a:r>
            <a:r>
              <a:rPr lang="en-US" dirty="0" smtClean="0">
                <a:latin typeface="Baskerville Old Face" pitchFamily="18" charset="0"/>
              </a:rPr>
              <a:t>and </a:t>
            </a:r>
            <a:r>
              <a:rPr lang="en-US" dirty="0" err="1" smtClean="0">
                <a:latin typeface="Baskerville Old Face" pitchFamily="18" charset="0"/>
              </a:rPr>
              <a:t>Maillard</a:t>
            </a:r>
            <a:r>
              <a:rPr lang="en-US" dirty="0" smtClean="0">
                <a:latin typeface="Baskerville Old Face" pitchFamily="18" charset="0"/>
              </a:rPr>
              <a:t> reactions</a:t>
            </a:r>
            <a:endParaRPr lang="en-US" dirty="0">
              <a:latin typeface="Baskerville Old Face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648200" y="2286000"/>
            <a:ext cx="990600" cy="281940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638800" y="5029200"/>
            <a:ext cx="25352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Baskerville Old Face" pitchFamily="18" charset="0"/>
              </a:rPr>
              <a:t>Nonenzymatic</a:t>
            </a:r>
            <a:endParaRPr lang="en-US" sz="3200" dirty="0" smtClean="0">
              <a:latin typeface="Baskerville Old Face" pitchFamily="18" charset="0"/>
            </a:endParaRPr>
          </a:p>
          <a:p>
            <a:r>
              <a:rPr lang="en-US" sz="3200" dirty="0">
                <a:latin typeface="Baskerville Old Face" pitchFamily="18" charset="0"/>
              </a:rPr>
              <a:t>b</a:t>
            </a:r>
            <a:r>
              <a:rPr lang="en-US" sz="3200" dirty="0" smtClean="0">
                <a:latin typeface="Baskerville Old Face" pitchFamily="18" charset="0"/>
              </a:rPr>
              <a:t>rowning</a:t>
            </a:r>
            <a:endParaRPr lang="en-US" sz="3200" dirty="0">
              <a:latin typeface="Baskerville Old Fac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5181600"/>
            <a:ext cx="2449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Baskerville Old Face" pitchFamily="18" charset="0"/>
              </a:rPr>
              <a:t>Condensation</a:t>
            </a:r>
            <a:endParaRPr lang="en-US" sz="3200" dirty="0">
              <a:latin typeface="Baskerville Old Face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057400" y="2209800"/>
            <a:ext cx="1676400" cy="3170599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60309" y="3048000"/>
            <a:ext cx="22264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Baskerville Old Face" pitchFamily="18" charset="0"/>
              </a:rPr>
              <a:t>Tasty flavors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486400" y="2286000"/>
            <a:ext cx="609600" cy="167640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114800" y="2209800"/>
            <a:ext cx="304800" cy="350520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429000" y="5638800"/>
            <a:ext cx="1681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Baskerville Old Face" pitchFamily="18" charset="0"/>
              </a:rPr>
              <a:t>Complex</a:t>
            </a:r>
            <a:endParaRPr lang="en-US" sz="3200" dirty="0">
              <a:latin typeface="Baskerville Old Face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400800" y="2209800"/>
            <a:ext cx="1371600" cy="933261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934353" y="3810000"/>
            <a:ext cx="30572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Baskerville Old Face" pitchFamily="18" charset="0"/>
              </a:rPr>
              <a:t>(Usually) pleasant</a:t>
            </a:r>
          </a:p>
          <a:p>
            <a:r>
              <a:rPr lang="en-US" sz="3200" dirty="0" smtClean="0">
                <a:latin typeface="Baskerville Old Face" pitchFamily="18" charset="0"/>
              </a:rPr>
              <a:t>odors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1524000" y="2133600"/>
            <a:ext cx="1143000" cy="129540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04800" y="3505200"/>
            <a:ext cx="20569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Baskerville Old Face" pitchFamily="18" charset="0"/>
              </a:rPr>
              <a:t>Thickening</a:t>
            </a:r>
            <a:endParaRPr lang="en-US" sz="3200" dirty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059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7" grpId="0"/>
      <p:bldP spid="18" grpId="0"/>
      <p:bldP spid="2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askerville Old Face" pitchFamily="18" charset="0"/>
              </a:rPr>
              <a:t>Familiar condensation reactions</a:t>
            </a:r>
            <a:endParaRPr lang="en-US" dirty="0">
              <a:latin typeface="Baskerville Old Face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925" y="1600200"/>
            <a:ext cx="6680548" cy="1219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437298"/>
            <a:ext cx="6842798" cy="159190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297680" y="2514600"/>
            <a:ext cx="4572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6873202" y="4495800"/>
            <a:ext cx="975398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22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16118</TotalTime>
  <Words>620</Words>
  <Application>Microsoft Macintosh PowerPoint</Application>
  <PresentationFormat>On-screen Show (4:3)</PresentationFormat>
  <Paragraphs>101</Paragraphs>
  <Slides>21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Caramel Chemistry: exploring phase transitions and polymerization</vt:lpstr>
      <vt:lpstr>Using food chemistry</vt:lpstr>
      <vt:lpstr>Starting resources</vt:lpstr>
      <vt:lpstr>A few food lab concepts…</vt:lpstr>
      <vt:lpstr>Caramel recipe*</vt:lpstr>
      <vt:lpstr>Macronutrients</vt:lpstr>
      <vt:lpstr>Phases, phase change</vt:lpstr>
      <vt:lpstr>“Caramelization” – chemical reactions</vt:lpstr>
      <vt:lpstr>Familiar condensation reactions</vt:lpstr>
      <vt:lpstr>Basic Maillard reaction</vt:lpstr>
      <vt:lpstr>When making caramel:</vt:lpstr>
      <vt:lpstr>PowerPoint Presentation</vt:lpstr>
      <vt:lpstr>PowerPoint Presentation</vt:lpstr>
      <vt:lpstr>Pay close attention to the temperature…</vt:lpstr>
      <vt:lpstr>PowerPoint Presentation</vt:lpstr>
      <vt:lpstr>Samples will take time to cool (so have some already made if you’re demo-ing)  </vt:lpstr>
      <vt:lpstr>As a lab…</vt:lpstr>
      <vt:lpstr>PowerPoint Presentation</vt:lpstr>
      <vt:lpstr>PowerPoint Presentation</vt:lpstr>
      <vt:lpstr>Future improvements…</vt:lpstr>
      <vt:lpstr>Acknowledgements</vt:lpstr>
    </vt:vector>
  </TitlesOfParts>
  <Company>Saint Martin's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Preparation of caramel as a laboratory activity to explore phase transitions and polymerization</dc:title>
  <dc:creator>Smalley, Arwyn L.</dc:creator>
  <cp:lastModifiedBy>Arwyn Smalley</cp:lastModifiedBy>
  <cp:revision>64</cp:revision>
  <dcterms:created xsi:type="dcterms:W3CDTF">2014-02-28T05:03:24Z</dcterms:created>
  <dcterms:modified xsi:type="dcterms:W3CDTF">2016-10-14T20:36:46Z</dcterms:modified>
</cp:coreProperties>
</file>