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423" r:id="rId2"/>
    <p:sldId id="431" r:id="rId3"/>
    <p:sldId id="432" r:id="rId4"/>
    <p:sldId id="433" r:id="rId5"/>
    <p:sldId id="366" r:id="rId6"/>
    <p:sldId id="434" r:id="rId7"/>
    <p:sldId id="438" r:id="rId8"/>
    <p:sldId id="435" r:id="rId9"/>
    <p:sldId id="436" r:id="rId10"/>
    <p:sldId id="437" r:id="rId11"/>
    <p:sldId id="382" r:id="rId12"/>
    <p:sldId id="426" r:id="rId13"/>
    <p:sldId id="439" r:id="rId14"/>
    <p:sldId id="263" r:id="rId15"/>
    <p:sldId id="391" r:id="rId16"/>
    <p:sldId id="364" r:id="rId17"/>
    <p:sldId id="365" r:id="rId18"/>
    <p:sldId id="368" r:id="rId19"/>
    <p:sldId id="274" r:id="rId20"/>
    <p:sldId id="260" r:id="rId21"/>
    <p:sldId id="256" r:id="rId22"/>
    <p:sldId id="385" r:id="rId23"/>
    <p:sldId id="386" r:id="rId24"/>
    <p:sldId id="266" r:id="rId25"/>
    <p:sldId id="268" r:id="rId26"/>
    <p:sldId id="275" r:id="rId27"/>
    <p:sldId id="276" r:id="rId28"/>
    <p:sldId id="277" r:id="rId29"/>
    <p:sldId id="278" r:id="rId30"/>
    <p:sldId id="279" r:id="rId31"/>
    <p:sldId id="280" r:id="rId32"/>
    <p:sldId id="281" r:id="rId33"/>
    <p:sldId id="440" r:id="rId34"/>
    <p:sldId id="285" r:id="rId35"/>
    <p:sldId id="283" r:id="rId36"/>
    <p:sldId id="441" r:id="rId37"/>
    <p:sldId id="288" r:id="rId38"/>
    <p:sldId id="372" r:id="rId39"/>
    <p:sldId id="271" r:id="rId40"/>
    <p:sldId id="289" r:id="rId41"/>
    <p:sldId id="291" r:id="rId42"/>
    <p:sldId id="409" r:id="rId43"/>
    <p:sldId id="410" r:id="rId44"/>
    <p:sldId id="295" r:id="rId45"/>
    <p:sldId id="297" r:id="rId46"/>
    <p:sldId id="387" r:id="rId47"/>
    <p:sldId id="411" r:id="rId48"/>
    <p:sldId id="388" r:id="rId49"/>
    <p:sldId id="272" r:id="rId50"/>
    <p:sldId id="296" r:id="rId51"/>
    <p:sldId id="300" r:id="rId52"/>
    <p:sldId id="306" r:id="rId53"/>
    <p:sldId id="352" r:id="rId54"/>
    <p:sldId id="354" r:id="rId55"/>
    <p:sldId id="408" r:id="rId56"/>
    <p:sldId id="308" r:id="rId57"/>
    <p:sldId id="307" r:id="rId58"/>
    <p:sldId id="309" r:id="rId59"/>
    <p:sldId id="310" r:id="rId60"/>
    <p:sldId id="316" r:id="rId61"/>
    <p:sldId id="356" r:id="rId62"/>
    <p:sldId id="302" r:id="rId63"/>
    <p:sldId id="377" r:id="rId64"/>
    <p:sldId id="304" r:id="rId65"/>
    <p:sldId id="378" r:id="rId66"/>
    <p:sldId id="303" r:id="rId67"/>
    <p:sldId id="317" r:id="rId68"/>
    <p:sldId id="320" r:id="rId69"/>
    <p:sldId id="321" r:id="rId70"/>
    <p:sldId id="313" r:id="rId71"/>
    <p:sldId id="324" r:id="rId72"/>
    <p:sldId id="358" r:id="rId73"/>
    <p:sldId id="326" r:id="rId74"/>
    <p:sldId id="329" r:id="rId75"/>
    <p:sldId id="392" r:id="rId76"/>
    <p:sldId id="314" r:id="rId77"/>
    <p:sldId id="315" r:id="rId78"/>
    <p:sldId id="342" r:id="rId79"/>
    <p:sldId id="393" r:id="rId80"/>
    <p:sldId id="394" r:id="rId81"/>
    <p:sldId id="412" r:id="rId82"/>
    <p:sldId id="330" r:id="rId83"/>
    <p:sldId id="373" r:id="rId84"/>
    <p:sldId id="395" r:id="rId85"/>
    <p:sldId id="421" r:id="rId86"/>
    <p:sldId id="270" r:id="rId87"/>
    <p:sldId id="427" r:id="rId88"/>
    <p:sldId id="422" r:id="rId89"/>
  </p:sldIdLst>
  <p:sldSz cx="9144000" cy="6858000" type="screen4x3"/>
  <p:notesSz cx="7019925" cy="93059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00"/>
    <a:srgbClr val="FF3300"/>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27" autoAdjust="0"/>
    <p:restoredTop sz="94561" autoAdjust="0"/>
  </p:normalViewPr>
  <p:slideViewPr>
    <p:cSldViewPr>
      <p:cViewPr varScale="1">
        <p:scale>
          <a:sx n="101" d="100"/>
          <a:sy n="101" d="100"/>
        </p:scale>
        <p:origin x="-58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2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4165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3011" name="Rectangle 3"/>
          <p:cNvSpPr>
            <a:spLocks noGrp="1" noChangeArrowheads="1"/>
          </p:cNvSpPr>
          <p:nvPr>
            <p:ph type="dt" idx="1"/>
          </p:nvPr>
        </p:nvSpPr>
        <p:spPr bwMode="auto">
          <a:xfrm>
            <a:off x="3976688" y="0"/>
            <a:ext cx="304165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4275" y="698500"/>
            <a:ext cx="4651375"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p:cNvSpPr>
            <a:spLocks noGrp="1" noChangeArrowheads="1"/>
          </p:cNvSpPr>
          <p:nvPr>
            <p:ph type="body" sz="quarter" idx="3"/>
          </p:nvPr>
        </p:nvSpPr>
        <p:spPr bwMode="auto">
          <a:xfrm>
            <a:off x="701675" y="4419600"/>
            <a:ext cx="5616575" cy="41878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3014" name="Rectangle 6"/>
          <p:cNvSpPr>
            <a:spLocks noGrp="1" noChangeArrowheads="1"/>
          </p:cNvSpPr>
          <p:nvPr>
            <p:ph type="ftr" sz="quarter" idx="4"/>
          </p:nvPr>
        </p:nvSpPr>
        <p:spPr bwMode="auto">
          <a:xfrm>
            <a:off x="0" y="8839200"/>
            <a:ext cx="3041650" cy="46513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3015" name="Rectangle 7"/>
          <p:cNvSpPr>
            <a:spLocks noGrp="1" noChangeArrowheads="1"/>
          </p:cNvSpPr>
          <p:nvPr>
            <p:ph type="sldNum" sz="quarter" idx="5"/>
          </p:nvPr>
        </p:nvSpPr>
        <p:spPr bwMode="auto">
          <a:xfrm>
            <a:off x="3976688" y="8839200"/>
            <a:ext cx="3041650" cy="46513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5B7C28-CD5C-4617-8A11-E49DBEEBD9F7}" type="slidenum">
              <a:rPr lang="en-US" altLang="en-US"/>
              <a:pPr>
                <a:defRPr/>
              </a:pPr>
              <a:t>‹#›</a:t>
            </a:fld>
            <a:endParaRPr lang="en-US" altLang="en-US"/>
          </a:p>
        </p:txBody>
      </p:sp>
    </p:spTree>
    <p:extLst>
      <p:ext uri="{BB962C8B-B14F-4D97-AF65-F5344CB8AC3E}">
        <p14:creationId xmlns:p14="http://schemas.microsoft.com/office/powerpoint/2010/main" val="3114171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603833-854D-40D7-B892-7462E1291573}"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294321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5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9888E6-4320-467E-85F5-F0858B46FC15}"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2539513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7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71720F-E2E3-4AE5-957B-8525684C3E4A}"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255435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7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AA948D-AFA5-4685-B567-2ECF58C7B235}"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3972764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184275" y="698500"/>
            <a:ext cx="4652963" cy="3489325"/>
          </a:xfrm>
          <a:ln/>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4" rIns="93287" bIns="46644"/>
          <a:lstStyle/>
          <a:p>
            <a:pPr>
              <a:spcBef>
                <a:spcPct val="0"/>
              </a:spcBef>
            </a:pPr>
            <a:endParaRPr lang="en-US" altLang="en-US" smtClean="0"/>
          </a:p>
        </p:txBody>
      </p:sp>
      <p:sp>
        <p:nvSpPr>
          <p:cNvPr id="31748" name="Slide Number Placeholder 3"/>
          <p:cNvSpPr txBox="1">
            <a:spLocks noGrp="1"/>
          </p:cNvSpPr>
          <p:nvPr/>
        </p:nvSpPr>
        <p:spPr bwMode="auto">
          <a:xfrm>
            <a:off x="3976688" y="8839200"/>
            <a:ext cx="30416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4" rIns="93287" bIns="46644" anchor="b"/>
          <a:lstStyle>
            <a:lvl1pPr defTabSz="933450">
              <a:spcBef>
                <a:spcPct val="30000"/>
              </a:spcBef>
              <a:defRPr sz="1200">
                <a:solidFill>
                  <a:schemeClr val="tx1"/>
                </a:solidFill>
                <a:latin typeface="Arial" panose="020B0604020202020204" pitchFamily="34" charset="0"/>
              </a:defRPr>
            </a:lvl1pPr>
            <a:lvl2pPr marL="757238" indent="-290513" defTabSz="933450">
              <a:spcBef>
                <a:spcPct val="30000"/>
              </a:spcBef>
              <a:defRPr sz="1200">
                <a:solidFill>
                  <a:schemeClr val="tx1"/>
                </a:solidFill>
                <a:latin typeface="Arial" panose="020B0604020202020204" pitchFamily="34" charset="0"/>
              </a:defRPr>
            </a:lvl2pPr>
            <a:lvl3pPr marL="1166813" indent="-233363" defTabSz="933450">
              <a:spcBef>
                <a:spcPct val="30000"/>
              </a:spcBef>
              <a:defRPr sz="1200">
                <a:solidFill>
                  <a:schemeClr val="tx1"/>
                </a:solidFill>
                <a:latin typeface="Arial" panose="020B0604020202020204" pitchFamily="34" charset="0"/>
              </a:defRPr>
            </a:lvl3pPr>
            <a:lvl4pPr marL="1631950" indent="-233363" defTabSz="933450">
              <a:spcBef>
                <a:spcPct val="30000"/>
              </a:spcBef>
              <a:defRPr sz="1200">
                <a:solidFill>
                  <a:schemeClr val="tx1"/>
                </a:solidFill>
                <a:latin typeface="Arial" panose="020B0604020202020204" pitchFamily="34" charset="0"/>
              </a:defRPr>
            </a:lvl4pPr>
            <a:lvl5pPr marL="2098675" indent="-233363" defTabSz="933450">
              <a:spcBef>
                <a:spcPct val="30000"/>
              </a:spcBef>
              <a:defRPr sz="1200">
                <a:solidFill>
                  <a:schemeClr val="tx1"/>
                </a:solidFill>
                <a:latin typeface="Arial" panose="020B0604020202020204" pitchFamily="34" charset="0"/>
              </a:defRPr>
            </a:lvl5pPr>
            <a:lvl6pPr marL="2555875" indent="-233363" defTabSz="933450" eaLnBrk="0" fontAlgn="base" hangingPunct="0">
              <a:spcBef>
                <a:spcPct val="30000"/>
              </a:spcBef>
              <a:spcAft>
                <a:spcPct val="0"/>
              </a:spcAft>
              <a:defRPr sz="1200">
                <a:solidFill>
                  <a:schemeClr val="tx1"/>
                </a:solidFill>
                <a:latin typeface="Arial" panose="020B0604020202020204" pitchFamily="34" charset="0"/>
              </a:defRPr>
            </a:lvl6pPr>
            <a:lvl7pPr marL="3013075" indent="-233363" defTabSz="933450" eaLnBrk="0" fontAlgn="base" hangingPunct="0">
              <a:spcBef>
                <a:spcPct val="30000"/>
              </a:spcBef>
              <a:spcAft>
                <a:spcPct val="0"/>
              </a:spcAft>
              <a:defRPr sz="1200">
                <a:solidFill>
                  <a:schemeClr val="tx1"/>
                </a:solidFill>
                <a:latin typeface="Arial" panose="020B0604020202020204" pitchFamily="34" charset="0"/>
              </a:defRPr>
            </a:lvl7pPr>
            <a:lvl8pPr marL="3470275" indent="-233363" defTabSz="933450" eaLnBrk="0" fontAlgn="base" hangingPunct="0">
              <a:spcBef>
                <a:spcPct val="30000"/>
              </a:spcBef>
              <a:spcAft>
                <a:spcPct val="0"/>
              </a:spcAft>
              <a:defRPr sz="1200">
                <a:solidFill>
                  <a:schemeClr val="tx1"/>
                </a:solidFill>
                <a:latin typeface="Arial" panose="020B0604020202020204" pitchFamily="34" charset="0"/>
              </a:defRPr>
            </a:lvl8pPr>
            <a:lvl9pPr marL="3927475" indent="-233363" defTabSz="9334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6008529-C426-40C3-B6A0-65A2500DECC5}" type="slidenum">
              <a:rPr lang="en-US" altLang="en-US">
                <a:latin typeface="Calibri" panose="020F0502020204030204" pitchFamily="34" charset="0"/>
              </a:rPr>
              <a:pPr algn="r" eaLnBrk="1" hangingPunct="1">
                <a:spcBef>
                  <a:spcPct val="0"/>
                </a:spcBef>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94733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48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6D0560-D7D0-41FD-B447-EE1C138E711D}" type="slidenum">
              <a:rPr lang="en-US" altLang="en-US" smtClean="0"/>
              <a:pPr>
                <a:spcBef>
                  <a:spcPct val="0"/>
                </a:spcBef>
              </a:pPr>
              <a:t>24</a:t>
            </a:fld>
            <a:endParaRPr lang="en-US" altLang="en-US" smtClean="0"/>
          </a:p>
        </p:txBody>
      </p:sp>
    </p:spTree>
    <p:extLst>
      <p:ext uri="{BB962C8B-B14F-4D97-AF65-F5344CB8AC3E}">
        <p14:creationId xmlns:p14="http://schemas.microsoft.com/office/powerpoint/2010/main" val="60311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698A24-40F1-4101-9574-5A04839D915F}" type="slidenum">
              <a:rPr lang="en-US" altLang="en-US" smtClean="0"/>
              <a:pPr>
                <a:spcBef>
                  <a:spcPct val="0"/>
                </a:spcBef>
              </a:pPr>
              <a:t>25</a:t>
            </a:fld>
            <a:endParaRPr lang="en-US" altLang="en-US" smtClean="0"/>
          </a:p>
        </p:txBody>
      </p:sp>
    </p:spTree>
    <p:extLst>
      <p:ext uri="{BB962C8B-B14F-4D97-AF65-F5344CB8AC3E}">
        <p14:creationId xmlns:p14="http://schemas.microsoft.com/office/powerpoint/2010/main" val="319269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E9B610-E270-4C9D-B559-CCED4D713F3C}" type="slidenum">
              <a:rPr lang="en-US" altLang="en-US" smtClean="0"/>
              <a:pPr>
                <a:spcBef>
                  <a:spcPct val="0"/>
                </a:spcBef>
              </a:pPr>
              <a:t>26</a:t>
            </a:fld>
            <a:endParaRPr lang="en-US" altLang="en-US" smtClean="0"/>
          </a:p>
        </p:txBody>
      </p:sp>
    </p:spTree>
    <p:extLst>
      <p:ext uri="{BB962C8B-B14F-4D97-AF65-F5344CB8AC3E}">
        <p14:creationId xmlns:p14="http://schemas.microsoft.com/office/powerpoint/2010/main" val="61655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30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FD8E19-D959-40F1-846A-BDBDCFECF490}" type="slidenum">
              <a:rPr lang="en-US" altLang="en-US" smtClean="0"/>
              <a:pPr>
                <a:spcBef>
                  <a:spcPct val="0"/>
                </a:spcBef>
              </a:pPr>
              <a:t>27</a:t>
            </a:fld>
            <a:endParaRPr lang="en-US" altLang="en-US" smtClean="0"/>
          </a:p>
        </p:txBody>
      </p:sp>
    </p:spTree>
    <p:extLst>
      <p:ext uri="{BB962C8B-B14F-4D97-AF65-F5344CB8AC3E}">
        <p14:creationId xmlns:p14="http://schemas.microsoft.com/office/powerpoint/2010/main" val="944077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BCEB04-B3DC-40F8-A5D7-CEB5E04BF96F}" type="slidenum">
              <a:rPr lang="en-US" altLang="en-US" smtClean="0"/>
              <a:pPr>
                <a:spcBef>
                  <a:spcPct val="0"/>
                </a:spcBef>
              </a:pPr>
              <a:t>28</a:t>
            </a:fld>
            <a:endParaRPr lang="en-US" altLang="en-US" smtClean="0"/>
          </a:p>
        </p:txBody>
      </p:sp>
    </p:spTree>
    <p:extLst>
      <p:ext uri="{BB962C8B-B14F-4D97-AF65-F5344CB8AC3E}">
        <p14:creationId xmlns:p14="http://schemas.microsoft.com/office/powerpoint/2010/main" val="2874831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71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267498-81E1-41D8-AF21-2E0B17281DB6}" type="slidenum">
              <a:rPr lang="en-US" altLang="en-US" smtClean="0"/>
              <a:pPr>
                <a:spcBef>
                  <a:spcPct val="0"/>
                </a:spcBef>
              </a:pPr>
              <a:t>29</a:t>
            </a:fld>
            <a:endParaRPr lang="en-US" altLang="en-US" smtClean="0"/>
          </a:p>
        </p:txBody>
      </p:sp>
    </p:spTree>
    <p:extLst>
      <p:ext uri="{BB962C8B-B14F-4D97-AF65-F5344CB8AC3E}">
        <p14:creationId xmlns:p14="http://schemas.microsoft.com/office/powerpoint/2010/main" val="305718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603833-854D-40D7-B892-7462E1291573}" type="slidenum">
              <a:rPr lang="en-US" altLang="en-US" smtClean="0"/>
              <a:pPr>
                <a:spcBef>
                  <a:spcPct val="0"/>
                </a:spcBef>
              </a:pPr>
              <a:t>7</a:t>
            </a:fld>
            <a:endParaRPr lang="en-US" altLang="en-US" smtClean="0"/>
          </a:p>
        </p:txBody>
      </p:sp>
    </p:spTree>
    <p:extLst>
      <p:ext uri="{BB962C8B-B14F-4D97-AF65-F5344CB8AC3E}">
        <p14:creationId xmlns:p14="http://schemas.microsoft.com/office/powerpoint/2010/main" val="3945072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91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DD9FA9-F2BE-47E3-B05D-0B2965D79C30}" type="slidenum">
              <a:rPr lang="en-US" altLang="en-US" smtClean="0"/>
              <a:pPr>
                <a:spcBef>
                  <a:spcPct val="0"/>
                </a:spcBef>
              </a:pPr>
              <a:t>30</a:t>
            </a:fld>
            <a:endParaRPr lang="en-US" altLang="en-US" smtClean="0"/>
          </a:p>
        </p:txBody>
      </p:sp>
    </p:spTree>
    <p:extLst>
      <p:ext uri="{BB962C8B-B14F-4D97-AF65-F5344CB8AC3E}">
        <p14:creationId xmlns:p14="http://schemas.microsoft.com/office/powerpoint/2010/main" val="2562158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12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F9F180-06AD-45F7-8D35-6AE2927DCAF7}" type="slidenum">
              <a:rPr lang="en-US" altLang="en-US" smtClean="0"/>
              <a:pPr>
                <a:spcBef>
                  <a:spcPct val="0"/>
                </a:spcBef>
              </a:pPr>
              <a:t>31</a:t>
            </a:fld>
            <a:endParaRPr lang="en-US" altLang="en-US" smtClean="0"/>
          </a:p>
        </p:txBody>
      </p:sp>
    </p:spTree>
    <p:extLst>
      <p:ext uri="{BB962C8B-B14F-4D97-AF65-F5344CB8AC3E}">
        <p14:creationId xmlns:p14="http://schemas.microsoft.com/office/powerpoint/2010/main" val="3597185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32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6D9FA4-7CD3-45A7-82E2-6E99CD2FA937}" type="slidenum">
              <a:rPr lang="en-US" altLang="en-US" smtClean="0"/>
              <a:pPr>
                <a:spcBef>
                  <a:spcPct val="0"/>
                </a:spcBef>
              </a:pPr>
              <a:t>32</a:t>
            </a:fld>
            <a:endParaRPr lang="en-US" altLang="en-US" smtClean="0"/>
          </a:p>
        </p:txBody>
      </p:sp>
    </p:spTree>
    <p:extLst>
      <p:ext uri="{BB962C8B-B14F-4D97-AF65-F5344CB8AC3E}">
        <p14:creationId xmlns:p14="http://schemas.microsoft.com/office/powerpoint/2010/main" val="36899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9EEAB0-9C0A-4FB5-8B79-0437AF959BE3}" type="slidenum">
              <a:rPr lang="en-US" altLang="en-US" smtClean="0"/>
              <a:pPr>
                <a:spcBef>
                  <a:spcPct val="0"/>
                </a:spcBef>
              </a:pPr>
              <a:t>34</a:t>
            </a:fld>
            <a:endParaRPr lang="en-US" altLang="en-US" smtClean="0"/>
          </a:p>
        </p:txBody>
      </p:sp>
    </p:spTree>
    <p:extLst>
      <p:ext uri="{BB962C8B-B14F-4D97-AF65-F5344CB8AC3E}">
        <p14:creationId xmlns:p14="http://schemas.microsoft.com/office/powerpoint/2010/main" val="3739917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FCB2EC-1362-4E7A-BC21-63E0D05860B0}" type="slidenum">
              <a:rPr lang="en-US" altLang="en-US" smtClean="0"/>
              <a:pPr>
                <a:spcBef>
                  <a:spcPct val="0"/>
                </a:spcBef>
              </a:pPr>
              <a:t>35</a:t>
            </a:fld>
            <a:endParaRPr lang="en-US" altLang="en-US" smtClean="0"/>
          </a:p>
        </p:txBody>
      </p:sp>
    </p:spTree>
    <p:extLst>
      <p:ext uri="{BB962C8B-B14F-4D97-AF65-F5344CB8AC3E}">
        <p14:creationId xmlns:p14="http://schemas.microsoft.com/office/powerpoint/2010/main" val="26180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92FAB6-EDD7-495D-87D4-679B2AB23725}" type="slidenum">
              <a:rPr lang="en-US" altLang="en-US" smtClean="0"/>
              <a:pPr>
                <a:spcBef>
                  <a:spcPct val="0"/>
                </a:spcBef>
              </a:pPr>
              <a:t>37</a:t>
            </a:fld>
            <a:endParaRPr lang="en-US" altLang="en-US" smtClean="0"/>
          </a:p>
        </p:txBody>
      </p:sp>
    </p:spTree>
    <p:extLst>
      <p:ext uri="{BB962C8B-B14F-4D97-AF65-F5344CB8AC3E}">
        <p14:creationId xmlns:p14="http://schemas.microsoft.com/office/powerpoint/2010/main" val="3647053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F75DA3-F885-4B90-A77B-944D96A2B182}" type="slidenum">
              <a:rPr lang="en-US" altLang="en-US" smtClean="0"/>
              <a:pPr>
                <a:spcBef>
                  <a:spcPct val="0"/>
                </a:spcBef>
              </a:pPr>
              <a:t>38</a:t>
            </a:fld>
            <a:endParaRPr lang="en-US" altLang="en-US" smtClean="0"/>
          </a:p>
        </p:txBody>
      </p:sp>
    </p:spTree>
    <p:extLst>
      <p:ext uri="{BB962C8B-B14F-4D97-AF65-F5344CB8AC3E}">
        <p14:creationId xmlns:p14="http://schemas.microsoft.com/office/powerpoint/2010/main" val="117249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897AEE-5ECB-42C8-AF13-67ED3876EA72}" type="slidenum">
              <a:rPr lang="en-US" altLang="en-US" smtClean="0"/>
              <a:pPr>
                <a:spcBef>
                  <a:spcPct val="0"/>
                </a:spcBef>
              </a:pPr>
              <a:t>39</a:t>
            </a:fld>
            <a:endParaRPr lang="en-US" altLang="en-US" smtClean="0"/>
          </a:p>
        </p:txBody>
      </p:sp>
    </p:spTree>
    <p:extLst>
      <p:ext uri="{BB962C8B-B14F-4D97-AF65-F5344CB8AC3E}">
        <p14:creationId xmlns:p14="http://schemas.microsoft.com/office/powerpoint/2010/main" val="1214420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9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30D001-A33D-4D5D-AEAA-7E51D58548E0}" type="slidenum">
              <a:rPr lang="en-US" altLang="en-US" smtClean="0"/>
              <a:pPr>
                <a:spcBef>
                  <a:spcPct val="0"/>
                </a:spcBef>
              </a:pPr>
              <a:t>40</a:t>
            </a:fld>
            <a:endParaRPr lang="en-US" altLang="en-US" smtClean="0"/>
          </a:p>
        </p:txBody>
      </p:sp>
    </p:spTree>
    <p:extLst>
      <p:ext uri="{BB962C8B-B14F-4D97-AF65-F5344CB8AC3E}">
        <p14:creationId xmlns:p14="http://schemas.microsoft.com/office/powerpoint/2010/main" val="3259673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61DCD5-ECCB-4B0B-8786-B2E1F184EEF4}" type="slidenum">
              <a:rPr lang="en-US" altLang="en-US" smtClean="0"/>
              <a:pPr>
                <a:spcBef>
                  <a:spcPct val="0"/>
                </a:spcBef>
              </a:pPr>
              <a:t>41</a:t>
            </a:fld>
            <a:endParaRPr lang="en-US" altLang="en-US" smtClean="0"/>
          </a:p>
        </p:txBody>
      </p:sp>
    </p:spTree>
    <p:extLst>
      <p:ext uri="{BB962C8B-B14F-4D97-AF65-F5344CB8AC3E}">
        <p14:creationId xmlns:p14="http://schemas.microsoft.com/office/powerpoint/2010/main" val="37213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35013" indent="-282575" eaLnBrk="0" hangingPunct="0">
              <a:spcBef>
                <a:spcPct val="30000"/>
              </a:spcBef>
              <a:defRPr sz="1200">
                <a:solidFill>
                  <a:schemeClr val="tx1"/>
                </a:solidFill>
                <a:latin typeface="Calibri" panose="020F0502020204030204" pitchFamily="34" charset="0"/>
              </a:defRPr>
            </a:lvl2pPr>
            <a:lvl3pPr marL="1130300" indent="-225425" eaLnBrk="0" hangingPunct="0">
              <a:spcBef>
                <a:spcPct val="30000"/>
              </a:spcBef>
              <a:defRPr sz="1200">
                <a:solidFill>
                  <a:schemeClr val="tx1"/>
                </a:solidFill>
                <a:latin typeface="Calibri" panose="020F0502020204030204" pitchFamily="34" charset="0"/>
              </a:defRPr>
            </a:lvl3pPr>
            <a:lvl4pPr marL="1582738" indent="-225425" eaLnBrk="0" hangingPunct="0">
              <a:spcBef>
                <a:spcPct val="30000"/>
              </a:spcBef>
              <a:defRPr sz="1200">
                <a:solidFill>
                  <a:schemeClr val="tx1"/>
                </a:solidFill>
                <a:latin typeface="Calibri" panose="020F0502020204030204" pitchFamily="34" charset="0"/>
              </a:defRPr>
            </a:lvl4pPr>
            <a:lvl5pPr marL="2035175" indent="-225425" eaLnBrk="0" hangingPunct="0">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443ACB7-ADDA-4B8E-BB60-478ADFC83458}" type="slidenum">
              <a:rPr lang="en-US" altLang="en-US">
                <a:latin typeface="Arial" panose="020B0604020202020204" pitchFamily="34" charset="0"/>
              </a:rPr>
              <a:pPr eaLnBrk="1" hangingPunct="1">
                <a:spcBef>
                  <a:spcPct val="0"/>
                </a:spcBef>
              </a:pPr>
              <a:t>10</a:t>
            </a:fld>
            <a:endParaRPr lang="en-US" altLang="en-US">
              <a:latin typeface="Arial" panose="020B0604020202020204" pitchFamily="34" charset="0"/>
            </a:endParaRPr>
          </a:p>
        </p:txBody>
      </p:sp>
    </p:spTree>
    <p:extLst>
      <p:ext uri="{BB962C8B-B14F-4D97-AF65-F5344CB8AC3E}">
        <p14:creationId xmlns:p14="http://schemas.microsoft.com/office/powerpoint/2010/main" val="1237177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57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9522B9-D2BD-4860-BD14-7587A2156345}" type="slidenum">
              <a:rPr lang="en-US" altLang="en-US" smtClean="0"/>
              <a:pPr>
                <a:spcBef>
                  <a:spcPct val="0"/>
                </a:spcBef>
              </a:pPr>
              <a:t>44</a:t>
            </a:fld>
            <a:endParaRPr lang="en-US" altLang="en-US" smtClean="0"/>
          </a:p>
        </p:txBody>
      </p:sp>
    </p:spTree>
    <p:extLst>
      <p:ext uri="{BB962C8B-B14F-4D97-AF65-F5344CB8AC3E}">
        <p14:creationId xmlns:p14="http://schemas.microsoft.com/office/powerpoint/2010/main" val="2105659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7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B7A16B-A566-4047-A486-CF49E092E2CF}" type="slidenum">
              <a:rPr lang="en-US" altLang="en-US" smtClean="0"/>
              <a:pPr>
                <a:spcBef>
                  <a:spcPct val="0"/>
                </a:spcBef>
              </a:pPr>
              <a:t>45</a:t>
            </a:fld>
            <a:endParaRPr lang="en-US" altLang="en-US" smtClean="0"/>
          </a:p>
        </p:txBody>
      </p:sp>
    </p:spTree>
    <p:extLst>
      <p:ext uri="{BB962C8B-B14F-4D97-AF65-F5344CB8AC3E}">
        <p14:creationId xmlns:p14="http://schemas.microsoft.com/office/powerpoint/2010/main" val="3213355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29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598043-15E5-4272-94B3-A73C3983384D}" type="slidenum">
              <a:rPr lang="en-US" altLang="en-US" smtClean="0"/>
              <a:pPr>
                <a:spcBef>
                  <a:spcPct val="0"/>
                </a:spcBef>
              </a:pPr>
              <a:t>49</a:t>
            </a:fld>
            <a:endParaRPr lang="en-US" altLang="en-US" smtClean="0"/>
          </a:p>
        </p:txBody>
      </p:sp>
    </p:spTree>
    <p:extLst>
      <p:ext uri="{BB962C8B-B14F-4D97-AF65-F5344CB8AC3E}">
        <p14:creationId xmlns:p14="http://schemas.microsoft.com/office/powerpoint/2010/main" val="4233263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318F6F-75D3-4293-A8DE-3887C6563A27}" type="slidenum">
              <a:rPr lang="en-US" altLang="en-US" smtClean="0"/>
              <a:pPr>
                <a:spcBef>
                  <a:spcPct val="0"/>
                </a:spcBef>
              </a:pPr>
              <a:t>50</a:t>
            </a:fld>
            <a:endParaRPr lang="en-US" altLang="en-US" smtClean="0"/>
          </a:p>
        </p:txBody>
      </p:sp>
    </p:spTree>
    <p:extLst>
      <p:ext uri="{BB962C8B-B14F-4D97-AF65-F5344CB8AC3E}">
        <p14:creationId xmlns:p14="http://schemas.microsoft.com/office/powerpoint/2010/main" val="2007130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70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EB7804-FDA8-4ECC-9E4A-CC3D2253D457}" type="slidenum">
              <a:rPr lang="en-US" altLang="en-US" smtClean="0"/>
              <a:pPr>
                <a:spcBef>
                  <a:spcPct val="0"/>
                </a:spcBef>
              </a:pPr>
              <a:t>51</a:t>
            </a:fld>
            <a:endParaRPr lang="en-US" altLang="en-US" smtClean="0"/>
          </a:p>
        </p:txBody>
      </p:sp>
    </p:spTree>
    <p:extLst>
      <p:ext uri="{BB962C8B-B14F-4D97-AF65-F5344CB8AC3E}">
        <p14:creationId xmlns:p14="http://schemas.microsoft.com/office/powerpoint/2010/main" val="1347858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9674FA-4C4F-4509-95D9-A95CC3422B48}" type="slidenum">
              <a:rPr lang="en-US" altLang="en-US" smtClean="0"/>
              <a:pPr>
                <a:spcBef>
                  <a:spcPct val="0"/>
                </a:spcBef>
              </a:pPr>
              <a:t>52</a:t>
            </a:fld>
            <a:endParaRPr lang="en-US" altLang="en-US" smtClean="0"/>
          </a:p>
        </p:txBody>
      </p:sp>
    </p:spTree>
    <p:extLst>
      <p:ext uri="{BB962C8B-B14F-4D97-AF65-F5344CB8AC3E}">
        <p14:creationId xmlns:p14="http://schemas.microsoft.com/office/powerpoint/2010/main" val="890832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4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EE1A03-BE61-482D-98A5-65FAD680CE4D}" type="slidenum">
              <a:rPr lang="en-US" altLang="en-US" smtClean="0"/>
              <a:pPr>
                <a:spcBef>
                  <a:spcPct val="0"/>
                </a:spcBef>
              </a:pPr>
              <a:t>53</a:t>
            </a:fld>
            <a:endParaRPr lang="en-US" altLang="en-US" smtClean="0"/>
          </a:p>
        </p:txBody>
      </p:sp>
    </p:spTree>
    <p:extLst>
      <p:ext uri="{BB962C8B-B14F-4D97-AF65-F5344CB8AC3E}">
        <p14:creationId xmlns:p14="http://schemas.microsoft.com/office/powerpoint/2010/main" val="1170117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62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3DBF7F-1E2B-4209-80D6-76B697136B4F}" type="slidenum">
              <a:rPr lang="en-US" altLang="en-US" smtClean="0"/>
              <a:pPr>
                <a:spcBef>
                  <a:spcPct val="0"/>
                </a:spcBef>
              </a:pPr>
              <a:t>54</a:t>
            </a:fld>
            <a:endParaRPr lang="en-US" altLang="en-US" smtClean="0"/>
          </a:p>
        </p:txBody>
      </p:sp>
    </p:spTree>
    <p:extLst>
      <p:ext uri="{BB962C8B-B14F-4D97-AF65-F5344CB8AC3E}">
        <p14:creationId xmlns:p14="http://schemas.microsoft.com/office/powerpoint/2010/main" val="1598147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667B97-08D9-4AE4-9BEB-265234262818}" type="slidenum">
              <a:rPr lang="en-US" altLang="en-US" smtClean="0"/>
              <a:pPr>
                <a:spcBef>
                  <a:spcPct val="0"/>
                </a:spcBef>
              </a:pPr>
              <a:t>56</a:t>
            </a:fld>
            <a:endParaRPr lang="en-US" altLang="en-US" smtClean="0"/>
          </a:p>
        </p:txBody>
      </p:sp>
    </p:spTree>
    <p:extLst>
      <p:ext uri="{BB962C8B-B14F-4D97-AF65-F5344CB8AC3E}">
        <p14:creationId xmlns:p14="http://schemas.microsoft.com/office/powerpoint/2010/main" val="2281324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1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670551-7AA3-479D-B13E-9616A1578B3D}" type="slidenum">
              <a:rPr lang="en-US" altLang="en-US" smtClean="0"/>
              <a:pPr>
                <a:spcBef>
                  <a:spcPct val="0"/>
                </a:spcBef>
              </a:pPr>
              <a:t>57</a:t>
            </a:fld>
            <a:endParaRPr lang="en-US" altLang="en-US" smtClean="0"/>
          </a:p>
        </p:txBody>
      </p:sp>
    </p:spTree>
    <p:extLst>
      <p:ext uri="{BB962C8B-B14F-4D97-AF65-F5344CB8AC3E}">
        <p14:creationId xmlns:p14="http://schemas.microsoft.com/office/powerpoint/2010/main" val="290074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2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75B234-243F-4F34-9391-9C5145A4FEAF}"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1296302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29935F-F272-4855-9D78-683881947DCF}" type="slidenum">
              <a:rPr lang="en-US" altLang="en-US" smtClean="0"/>
              <a:pPr>
                <a:spcBef>
                  <a:spcPct val="0"/>
                </a:spcBef>
              </a:pPr>
              <a:t>58</a:t>
            </a:fld>
            <a:endParaRPr lang="en-US" altLang="en-US" smtClean="0"/>
          </a:p>
        </p:txBody>
      </p:sp>
    </p:spTree>
    <p:extLst>
      <p:ext uri="{BB962C8B-B14F-4D97-AF65-F5344CB8AC3E}">
        <p14:creationId xmlns:p14="http://schemas.microsoft.com/office/powerpoint/2010/main" val="531274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5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A2C24A-9F2A-4D13-A135-D8B82C4BFF04}" type="slidenum">
              <a:rPr lang="en-US" altLang="en-US" smtClean="0"/>
              <a:pPr>
                <a:spcBef>
                  <a:spcPct val="0"/>
                </a:spcBef>
              </a:pPr>
              <a:t>59</a:t>
            </a:fld>
            <a:endParaRPr lang="en-US" altLang="en-US" smtClean="0"/>
          </a:p>
        </p:txBody>
      </p:sp>
    </p:spTree>
    <p:extLst>
      <p:ext uri="{BB962C8B-B14F-4D97-AF65-F5344CB8AC3E}">
        <p14:creationId xmlns:p14="http://schemas.microsoft.com/office/powerpoint/2010/main" val="1591516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75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C64524-2166-4C2C-8320-9978F4806E6E}" type="slidenum">
              <a:rPr lang="en-US" altLang="en-US" smtClean="0"/>
              <a:pPr>
                <a:spcBef>
                  <a:spcPct val="0"/>
                </a:spcBef>
              </a:pPr>
              <a:t>60</a:t>
            </a:fld>
            <a:endParaRPr lang="en-US" altLang="en-US" smtClean="0"/>
          </a:p>
        </p:txBody>
      </p:sp>
    </p:spTree>
    <p:extLst>
      <p:ext uri="{BB962C8B-B14F-4D97-AF65-F5344CB8AC3E}">
        <p14:creationId xmlns:p14="http://schemas.microsoft.com/office/powerpoint/2010/main" val="2552691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95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B2F02D-CF37-45A5-A305-4CB18C326A01}" type="slidenum">
              <a:rPr lang="en-US" altLang="en-US" smtClean="0"/>
              <a:pPr>
                <a:spcBef>
                  <a:spcPct val="0"/>
                </a:spcBef>
              </a:pPr>
              <a:t>61</a:t>
            </a:fld>
            <a:endParaRPr lang="en-US" altLang="en-US" smtClean="0"/>
          </a:p>
        </p:txBody>
      </p:sp>
    </p:spTree>
    <p:extLst>
      <p:ext uri="{BB962C8B-B14F-4D97-AF65-F5344CB8AC3E}">
        <p14:creationId xmlns:p14="http://schemas.microsoft.com/office/powerpoint/2010/main" val="26075766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16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2B8762-030B-470F-9782-1A46755BA728}" type="slidenum">
              <a:rPr lang="en-US" altLang="en-US" smtClean="0"/>
              <a:pPr>
                <a:spcBef>
                  <a:spcPct val="0"/>
                </a:spcBef>
              </a:pPr>
              <a:t>62</a:t>
            </a:fld>
            <a:endParaRPr lang="en-US" altLang="en-US" smtClean="0"/>
          </a:p>
        </p:txBody>
      </p:sp>
    </p:spTree>
    <p:extLst>
      <p:ext uri="{BB962C8B-B14F-4D97-AF65-F5344CB8AC3E}">
        <p14:creationId xmlns:p14="http://schemas.microsoft.com/office/powerpoint/2010/main" val="1015234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36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9F1E17-5F5B-4A63-9651-6D4C8021A778}" type="slidenum">
              <a:rPr lang="en-US" altLang="en-US" smtClean="0"/>
              <a:pPr>
                <a:spcBef>
                  <a:spcPct val="0"/>
                </a:spcBef>
              </a:pPr>
              <a:t>63</a:t>
            </a:fld>
            <a:endParaRPr lang="en-US" altLang="en-US" smtClean="0"/>
          </a:p>
        </p:txBody>
      </p:sp>
    </p:spTree>
    <p:extLst>
      <p:ext uri="{BB962C8B-B14F-4D97-AF65-F5344CB8AC3E}">
        <p14:creationId xmlns:p14="http://schemas.microsoft.com/office/powerpoint/2010/main" val="157798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57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B4BE26-FEE4-40FF-B400-4CB2F0503E62}" type="slidenum">
              <a:rPr lang="en-US" altLang="en-US" smtClean="0"/>
              <a:pPr>
                <a:spcBef>
                  <a:spcPct val="0"/>
                </a:spcBef>
              </a:pPr>
              <a:t>64</a:t>
            </a:fld>
            <a:endParaRPr lang="en-US" altLang="en-US" smtClean="0"/>
          </a:p>
        </p:txBody>
      </p:sp>
    </p:spTree>
    <p:extLst>
      <p:ext uri="{BB962C8B-B14F-4D97-AF65-F5344CB8AC3E}">
        <p14:creationId xmlns:p14="http://schemas.microsoft.com/office/powerpoint/2010/main" val="3520036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77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E0D40C-EE9A-47AF-8408-D411D1318E81}" type="slidenum">
              <a:rPr lang="en-US" altLang="en-US" smtClean="0"/>
              <a:pPr>
                <a:spcBef>
                  <a:spcPct val="0"/>
                </a:spcBef>
              </a:pPr>
              <a:t>65</a:t>
            </a:fld>
            <a:endParaRPr lang="en-US" altLang="en-US" smtClean="0"/>
          </a:p>
        </p:txBody>
      </p:sp>
    </p:spTree>
    <p:extLst>
      <p:ext uri="{BB962C8B-B14F-4D97-AF65-F5344CB8AC3E}">
        <p14:creationId xmlns:p14="http://schemas.microsoft.com/office/powerpoint/2010/main" val="3306595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98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2319EF-B18F-4E94-8C69-4148F50FFF88}" type="slidenum">
              <a:rPr lang="en-US" altLang="en-US" smtClean="0"/>
              <a:pPr>
                <a:spcBef>
                  <a:spcPct val="0"/>
                </a:spcBef>
              </a:pPr>
              <a:t>66</a:t>
            </a:fld>
            <a:endParaRPr lang="en-US" altLang="en-US" smtClean="0"/>
          </a:p>
        </p:txBody>
      </p:sp>
    </p:spTree>
    <p:extLst>
      <p:ext uri="{BB962C8B-B14F-4D97-AF65-F5344CB8AC3E}">
        <p14:creationId xmlns:p14="http://schemas.microsoft.com/office/powerpoint/2010/main" val="12970639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18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A3158F-DF86-4F5C-8984-001AE9F2BB08}" type="slidenum">
              <a:rPr lang="en-US" altLang="en-US" smtClean="0"/>
              <a:pPr>
                <a:spcBef>
                  <a:spcPct val="0"/>
                </a:spcBef>
              </a:pPr>
              <a:t>67</a:t>
            </a:fld>
            <a:endParaRPr lang="en-US" altLang="en-US" smtClean="0"/>
          </a:p>
        </p:txBody>
      </p:sp>
    </p:spTree>
    <p:extLst>
      <p:ext uri="{BB962C8B-B14F-4D97-AF65-F5344CB8AC3E}">
        <p14:creationId xmlns:p14="http://schemas.microsoft.com/office/powerpoint/2010/main" val="235553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F7BDC4-F859-4BE3-9EFD-206288C4B876}"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1608687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39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E710B1-C074-44B2-A0BD-CDFDF59011BF}" type="slidenum">
              <a:rPr lang="en-US" altLang="en-US" smtClean="0"/>
              <a:pPr>
                <a:spcBef>
                  <a:spcPct val="0"/>
                </a:spcBef>
              </a:pPr>
              <a:t>68</a:t>
            </a:fld>
            <a:endParaRPr lang="en-US" altLang="en-US" smtClean="0"/>
          </a:p>
        </p:txBody>
      </p:sp>
    </p:spTree>
    <p:extLst>
      <p:ext uri="{BB962C8B-B14F-4D97-AF65-F5344CB8AC3E}">
        <p14:creationId xmlns:p14="http://schemas.microsoft.com/office/powerpoint/2010/main" val="16524755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59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9E7E8C-82F1-44D8-A5B6-F694311F8E57}" type="slidenum">
              <a:rPr lang="en-US" altLang="en-US" smtClean="0"/>
              <a:pPr>
                <a:spcBef>
                  <a:spcPct val="0"/>
                </a:spcBef>
              </a:pPr>
              <a:t>69</a:t>
            </a:fld>
            <a:endParaRPr lang="en-US" altLang="en-US" smtClean="0"/>
          </a:p>
        </p:txBody>
      </p:sp>
    </p:spTree>
    <p:extLst>
      <p:ext uri="{BB962C8B-B14F-4D97-AF65-F5344CB8AC3E}">
        <p14:creationId xmlns:p14="http://schemas.microsoft.com/office/powerpoint/2010/main" val="3263482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80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A9F443-BDE1-4F7B-A050-5E246E2E0C43}" type="slidenum">
              <a:rPr lang="en-US" altLang="en-US" smtClean="0"/>
              <a:pPr>
                <a:spcBef>
                  <a:spcPct val="0"/>
                </a:spcBef>
              </a:pPr>
              <a:t>70</a:t>
            </a:fld>
            <a:endParaRPr lang="en-US" altLang="en-US" smtClean="0"/>
          </a:p>
        </p:txBody>
      </p:sp>
    </p:spTree>
    <p:extLst>
      <p:ext uri="{BB962C8B-B14F-4D97-AF65-F5344CB8AC3E}">
        <p14:creationId xmlns:p14="http://schemas.microsoft.com/office/powerpoint/2010/main" val="580666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00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85F646-DD51-4C18-9F6A-4757341FEADB}" type="slidenum">
              <a:rPr lang="en-US" altLang="en-US" smtClean="0"/>
              <a:pPr>
                <a:spcBef>
                  <a:spcPct val="0"/>
                </a:spcBef>
              </a:pPr>
              <a:t>71</a:t>
            </a:fld>
            <a:endParaRPr lang="en-US" altLang="en-US" smtClean="0"/>
          </a:p>
        </p:txBody>
      </p:sp>
    </p:spTree>
    <p:extLst>
      <p:ext uri="{BB962C8B-B14F-4D97-AF65-F5344CB8AC3E}">
        <p14:creationId xmlns:p14="http://schemas.microsoft.com/office/powerpoint/2010/main" val="744444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2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8E3790-9258-4105-8387-2826A973BF45}" type="slidenum">
              <a:rPr lang="en-US" altLang="en-US" smtClean="0"/>
              <a:pPr>
                <a:spcBef>
                  <a:spcPct val="0"/>
                </a:spcBef>
              </a:pPr>
              <a:t>72</a:t>
            </a:fld>
            <a:endParaRPr lang="en-US" altLang="en-US" smtClean="0"/>
          </a:p>
        </p:txBody>
      </p:sp>
    </p:spTree>
    <p:extLst>
      <p:ext uri="{BB962C8B-B14F-4D97-AF65-F5344CB8AC3E}">
        <p14:creationId xmlns:p14="http://schemas.microsoft.com/office/powerpoint/2010/main" val="3710738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4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AA66B0-FF19-4065-BABD-ED877BACE3E4}" type="slidenum">
              <a:rPr lang="en-US" altLang="en-US" smtClean="0"/>
              <a:pPr>
                <a:spcBef>
                  <a:spcPct val="0"/>
                </a:spcBef>
              </a:pPr>
              <a:t>73</a:t>
            </a:fld>
            <a:endParaRPr lang="en-US" altLang="en-US" smtClean="0"/>
          </a:p>
        </p:txBody>
      </p:sp>
    </p:spTree>
    <p:extLst>
      <p:ext uri="{BB962C8B-B14F-4D97-AF65-F5344CB8AC3E}">
        <p14:creationId xmlns:p14="http://schemas.microsoft.com/office/powerpoint/2010/main" val="227628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6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342E22-17A3-483E-9AB8-7E4906B7121C}" type="slidenum">
              <a:rPr lang="en-US" altLang="en-US" smtClean="0"/>
              <a:pPr>
                <a:spcBef>
                  <a:spcPct val="0"/>
                </a:spcBef>
              </a:pPr>
              <a:t>74</a:t>
            </a:fld>
            <a:endParaRPr lang="en-US" altLang="en-US" smtClean="0"/>
          </a:p>
        </p:txBody>
      </p:sp>
    </p:spTree>
    <p:extLst>
      <p:ext uri="{BB962C8B-B14F-4D97-AF65-F5344CB8AC3E}">
        <p14:creationId xmlns:p14="http://schemas.microsoft.com/office/powerpoint/2010/main" val="2172290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92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80F6CF-0676-432D-A97C-340B3641FD76}" type="slidenum">
              <a:rPr lang="en-US" altLang="en-US" smtClean="0"/>
              <a:pPr>
                <a:spcBef>
                  <a:spcPct val="0"/>
                </a:spcBef>
              </a:pPr>
              <a:t>76</a:t>
            </a:fld>
            <a:endParaRPr lang="en-US" altLang="en-US" smtClean="0"/>
          </a:p>
        </p:txBody>
      </p:sp>
    </p:spTree>
    <p:extLst>
      <p:ext uri="{BB962C8B-B14F-4D97-AF65-F5344CB8AC3E}">
        <p14:creationId xmlns:p14="http://schemas.microsoft.com/office/powerpoint/2010/main" val="99660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1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5E9035-0E1C-4DB3-AE21-070CF56362F0}" type="slidenum">
              <a:rPr lang="en-US" altLang="en-US" smtClean="0"/>
              <a:pPr>
                <a:spcBef>
                  <a:spcPct val="0"/>
                </a:spcBef>
              </a:pPr>
              <a:t>77</a:t>
            </a:fld>
            <a:endParaRPr lang="en-US" altLang="en-US" smtClean="0"/>
          </a:p>
        </p:txBody>
      </p:sp>
    </p:spTree>
    <p:extLst>
      <p:ext uri="{BB962C8B-B14F-4D97-AF65-F5344CB8AC3E}">
        <p14:creationId xmlns:p14="http://schemas.microsoft.com/office/powerpoint/2010/main" val="4015729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3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E0FF67-C177-4AD2-AA85-368511D62A88}" type="slidenum">
              <a:rPr lang="en-US" altLang="en-US" smtClean="0"/>
              <a:pPr>
                <a:spcBef>
                  <a:spcPct val="0"/>
                </a:spcBef>
              </a:pPr>
              <a:t>78</a:t>
            </a:fld>
            <a:endParaRPr lang="en-US" altLang="en-US" smtClean="0"/>
          </a:p>
        </p:txBody>
      </p:sp>
    </p:spTree>
    <p:extLst>
      <p:ext uri="{BB962C8B-B14F-4D97-AF65-F5344CB8AC3E}">
        <p14:creationId xmlns:p14="http://schemas.microsoft.com/office/powerpoint/2010/main" val="3505901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C693CA-3FC8-4E3E-90AB-674E990849DF}"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1420211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9EF3B1-02BD-4288-BADE-2B1DFE6212AF}" type="slidenum">
              <a:rPr lang="en-US" altLang="en-US" smtClean="0"/>
              <a:pPr>
                <a:spcBef>
                  <a:spcPct val="0"/>
                </a:spcBef>
              </a:pPr>
              <a:t>82</a:t>
            </a:fld>
            <a:endParaRPr lang="en-US" altLang="en-US" smtClean="0"/>
          </a:p>
        </p:txBody>
      </p:sp>
    </p:spTree>
    <p:extLst>
      <p:ext uri="{BB962C8B-B14F-4D97-AF65-F5344CB8AC3E}">
        <p14:creationId xmlns:p14="http://schemas.microsoft.com/office/powerpoint/2010/main" val="3786621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05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354EB8-5E3F-414E-8212-64D19FA4666F}" type="slidenum">
              <a:rPr lang="en-US" altLang="en-US" smtClean="0"/>
              <a:pPr>
                <a:spcBef>
                  <a:spcPct val="0"/>
                </a:spcBef>
              </a:pPr>
              <a:t>83</a:t>
            </a:fld>
            <a:endParaRPr lang="en-US" altLang="en-US" smtClean="0"/>
          </a:p>
        </p:txBody>
      </p:sp>
    </p:spTree>
    <p:extLst>
      <p:ext uri="{BB962C8B-B14F-4D97-AF65-F5344CB8AC3E}">
        <p14:creationId xmlns:p14="http://schemas.microsoft.com/office/powerpoint/2010/main" val="1722017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46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28C0F8-84E8-4402-B40F-FD55BC86558D}" type="slidenum">
              <a:rPr lang="en-US" altLang="en-US" smtClean="0"/>
              <a:pPr>
                <a:spcBef>
                  <a:spcPct val="0"/>
                </a:spcBef>
              </a:pPr>
              <a:t>86</a:t>
            </a:fld>
            <a:endParaRPr lang="en-US" altLang="en-US" smtClean="0"/>
          </a:p>
        </p:txBody>
      </p:sp>
    </p:spTree>
    <p:extLst>
      <p:ext uri="{BB962C8B-B14F-4D97-AF65-F5344CB8AC3E}">
        <p14:creationId xmlns:p14="http://schemas.microsoft.com/office/powerpoint/2010/main" val="2874733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7700" name="Slide Number Placeholder 3"/>
          <p:cNvSpPr txBox="1">
            <a:spLocks noGrp="1"/>
          </p:cNvSpPr>
          <p:nvPr/>
        </p:nvSpPr>
        <p:spPr bwMode="auto">
          <a:xfrm>
            <a:off x="3976688" y="8839200"/>
            <a:ext cx="30416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22F7CC4-9FB7-4490-8171-4CF256CB70D8}" type="slidenum">
              <a:rPr lang="en-US" altLang="en-US"/>
              <a:pPr algn="r" eaLnBrk="1" hangingPunct="1">
                <a:spcBef>
                  <a:spcPct val="0"/>
                </a:spcBef>
              </a:pPr>
              <a:t>88</a:t>
            </a:fld>
            <a:endParaRPr lang="en-US" altLang="en-US"/>
          </a:p>
        </p:txBody>
      </p:sp>
    </p:spTree>
    <p:extLst>
      <p:ext uri="{BB962C8B-B14F-4D97-AF65-F5344CB8AC3E}">
        <p14:creationId xmlns:p14="http://schemas.microsoft.com/office/powerpoint/2010/main" val="305541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14ADDD-B287-4F0C-87EF-E716198EFE3D}" type="slidenum">
              <a:rPr lang="en-US" altLang="en-US" smtClean="0"/>
              <a:pPr>
                <a:spcBef>
                  <a:spcPct val="0"/>
                </a:spcBef>
              </a:pPr>
              <a:t>16</a:t>
            </a:fld>
            <a:endParaRPr lang="en-US" altLang="en-US" smtClean="0"/>
          </a:p>
        </p:txBody>
      </p:sp>
    </p:spTree>
    <p:extLst>
      <p:ext uri="{BB962C8B-B14F-4D97-AF65-F5344CB8AC3E}">
        <p14:creationId xmlns:p14="http://schemas.microsoft.com/office/powerpoint/2010/main" val="4150964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1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07B457-3C39-43B9-B546-724B9C297508}"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140540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16F3D0-E899-4DF0-B5A7-0A029AFDEAE9}"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238523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3EA329-297D-4B4B-B4F2-E52887BE7FEC}" type="slidenum">
              <a:rPr lang="en-US" altLang="en-US"/>
              <a:pPr>
                <a:defRPr/>
              </a:pPr>
              <a:t>‹#›</a:t>
            </a:fld>
            <a:endParaRPr lang="en-US" altLang="en-US"/>
          </a:p>
        </p:txBody>
      </p:sp>
    </p:spTree>
    <p:extLst>
      <p:ext uri="{BB962C8B-B14F-4D97-AF65-F5344CB8AC3E}">
        <p14:creationId xmlns:p14="http://schemas.microsoft.com/office/powerpoint/2010/main" val="61977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8CADB-9A00-47C8-B969-EC39CB4E9E92}" type="slidenum">
              <a:rPr lang="en-US" altLang="en-US"/>
              <a:pPr>
                <a:defRPr/>
              </a:pPr>
              <a:t>‹#›</a:t>
            </a:fld>
            <a:endParaRPr lang="en-US" altLang="en-US"/>
          </a:p>
        </p:txBody>
      </p:sp>
    </p:spTree>
    <p:extLst>
      <p:ext uri="{BB962C8B-B14F-4D97-AF65-F5344CB8AC3E}">
        <p14:creationId xmlns:p14="http://schemas.microsoft.com/office/powerpoint/2010/main" val="4266302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C635CF-6E34-4576-BBF7-2766AFB3729A}" type="slidenum">
              <a:rPr lang="en-US" altLang="en-US"/>
              <a:pPr>
                <a:defRPr/>
              </a:pPr>
              <a:t>‹#›</a:t>
            </a:fld>
            <a:endParaRPr lang="en-US" altLang="en-US"/>
          </a:p>
        </p:txBody>
      </p:sp>
    </p:spTree>
    <p:extLst>
      <p:ext uri="{BB962C8B-B14F-4D97-AF65-F5344CB8AC3E}">
        <p14:creationId xmlns:p14="http://schemas.microsoft.com/office/powerpoint/2010/main" val="2545133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20CC4-C6B0-4600-A073-63310F56C99F}" type="slidenum">
              <a:rPr lang="en-US" altLang="en-US"/>
              <a:pPr>
                <a:defRPr/>
              </a:pPr>
              <a:t>‹#›</a:t>
            </a:fld>
            <a:endParaRPr lang="en-US" altLang="en-US"/>
          </a:p>
        </p:txBody>
      </p:sp>
    </p:spTree>
    <p:extLst>
      <p:ext uri="{BB962C8B-B14F-4D97-AF65-F5344CB8AC3E}">
        <p14:creationId xmlns:p14="http://schemas.microsoft.com/office/powerpoint/2010/main" val="166387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9FE39-2A81-47FF-8EBD-DF1EDAB803D8}" type="slidenum">
              <a:rPr lang="en-US" altLang="en-US"/>
              <a:pPr>
                <a:defRPr/>
              </a:pPr>
              <a:t>‹#›</a:t>
            </a:fld>
            <a:endParaRPr lang="en-US" altLang="en-US"/>
          </a:p>
        </p:txBody>
      </p:sp>
    </p:spTree>
    <p:extLst>
      <p:ext uri="{BB962C8B-B14F-4D97-AF65-F5344CB8AC3E}">
        <p14:creationId xmlns:p14="http://schemas.microsoft.com/office/powerpoint/2010/main" val="229497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88AFD7-4B54-4188-B706-EA46A806D0EA}" type="slidenum">
              <a:rPr lang="en-US" altLang="en-US"/>
              <a:pPr>
                <a:defRPr/>
              </a:pPr>
              <a:t>‹#›</a:t>
            </a:fld>
            <a:endParaRPr lang="en-US" altLang="en-US"/>
          </a:p>
        </p:txBody>
      </p:sp>
    </p:spTree>
    <p:extLst>
      <p:ext uri="{BB962C8B-B14F-4D97-AF65-F5344CB8AC3E}">
        <p14:creationId xmlns:p14="http://schemas.microsoft.com/office/powerpoint/2010/main" val="29434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44BDBA-AC8C-4C3F-982C-7235603ADCC7}" type="slidenum">
              <a:rPr lang="en-US" altLang="en-US"/>
              <a:pPr>
                <a:defRPr/>
              </a:pPr>
              <a:t>‹#›</a:t>
            </a:fld>
            <a:endParaRPr lang="en-US" altLang="en-US"/>
          </a:p>
        </p:txBody>
      </p:sp>
    </p:spTree>
    <p:extLst>
      <p:ext uri="{BB962C8B-B14F-4D97-AF65-F5344CB8AC3E}">
        <p14:creationId xmlns:p14="http://schemas.microsoft.com/office/powerpoint/2010/main" val="46955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34A01D-079D-4CB6-B689-27CE0423256B}" type="slidenum">
              <a:rPr lang="en-US" altLang="en-US"/>
              <a:pPr>
                <a:defRPr/>
              </a:pPr>
              <a:t>‹#›</a:t>
            </a:fld>
            <a:endParaRPr lang="en-US" altLang="en-US"/>
          </a:p>
        </p:txBody>
      </p:sp>
    </p:spTree>
    <p:extLst>
      <p:ext uri="{BB962C8B-B14F-4D97-AF65-F5344CB8AC3E}">
        <p14:creationId xmlns:p14="http://schemas.microsoft.com/office/powerpoint/2010/main" val="2245541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947863-7F2A-481B-B078-5DF91A7A2CE0}" type="slidenum">
              <a:rPr lang="en-US" altLang="en-US"/>
              <a:pPr>
                <a:defRPr/>
              </a:pPr>
              <a:t>‹#›</a:t>
            </a:fld>
            <a:endParaRPr lang="en-US" altLang="en-US"/>
          </a:p>
        </p:txBody>
      </p:sp>
    </p:spTree>
    <p:extLst>
      <p:ext uri="{BB962C8B-B14F-4D97-AF65-F5344CB8AC3E}">
        <p14:creationId xmlns:p14="http://schemas.microsoft.com/office/powerpoint/2010/main" val="225107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754EC72-CB3C-43FE-BD26-7C11B7669CB6}" type="slidenum">
              <a:rPr lang="en-US" altLang="en-US"/>
              <a:pPr>
                <a:defRPr/>
              </a:pPr>
              <a:t>‹#›</a:t>
            </a:fld>
            <a:endParaRPr lang="en-US" altLang="en-US"/>
          </a:p>
        </p:txBody>
      </p:sp>
    </p:spTree>
    <p:extLst>
      <p:ext uri="{BB962C8B-B14F-4D97-AF65-F5344CB8AC3E}">
        <p14:creationId xmlns:p14="http://schemas.microsoft.com/office/powerpoint/2010/main" val="365146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C3F5F-C80C-4FFD-BF16-25ADE5C29151}" type="slidenum">
              <a:rPr lang="en-US" altLang="en-US"/>
              <a:pPr>
                <a:defRPr/>
              </a:pPr>
              <a:t>‹#›</a:t>
            </a:fld>
            <a:endParaRPr lang="en-US" altLang="en-US"/>
          </a:p>
        </p:txBody>
      </p:sp>
    </p:spTree>
    <p:extLst>
      <p:ext uri="{BB962C8B-B14F-4D97-AF65-F5344CB8AC3E}">
        <p14:creationId xmlns:p14="http://schemas.microsoft.com/office/powerpoint/2010/main" val="349661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C4A39-0A7A-4BCF-ADC3-978D4035424F}" type="slidenum">
              <a:rPr lang="en-US" altLang="en-US"/>
              <a:pPr>
                <a:defRPr/>
              </a:pPr>
              <a:t>‹#›</a:t>
            </a:fld>
            <a:endParaRPr lang="en-US" altLang="en-US"/>
          </a:p>
        </p:txBody>
      </p:sp>
    </p:spTree>
    <p:extLst>
      <p:ext uri="{BB962C8B-B14F-4D97-AF65-F5344CB8AC3E}">
        <p14:creationId xmlns:p14="http://schemas.microsoft.com/office/powerpoint/2010/main" val="29620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8527D07-73FD-4954-A484-79BEA9F5E13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mu.edu/index.shtml" TargetMode="Externa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nytimes.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mu.edu/index.shtml" TargetMode="Externa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1.lsbu.ac.uk/water/molecule.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gif"/><Relationship Id="rId5" Type="http://schemas.openxmlformats.org/officeDocument/2006/relationships/image" Target="../media/image18.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2.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10" Type="http://schemas.openxmlformats.org/officeDocument/2006/relationships/image" Target="../media/image20.png"/><Relationship Id="rId4" Type="http://schemas.openxmlformats.org/officeDocument/2006/relationships/image" Target="../media/image18.emf"/><Relationship Id="rId9" Type="http://schemas.openxmlformats.org/officeDocument/2006/relationships/image" Target="../media/image19.gif"/></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7.xml"/><Relationship Id="rId7" Type="http://schemas.openxmlformats.org/officeDocument/2006/relationships/image" Target="../media/image33.emf"/><Relationship Id="rId12"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36.png"/><Relationship Id="rId5" Type="http://schemas.openxmlformats.org/officeDocument/2006/relationships/image" Target="../media/image32.emf"/><Relationship Id="rId10" Type="http://schemas.openxmlformats.org/officeDocument/2006/relationships/image" Target="../media/image35.png"/><Relationship Id="rId4" Type="http://schemas.openxmlformats.org/officeDocument/2006/relationships/oleObject" Target="../embeddings/oleObject7.bin"/><Relationship Id="rId9"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18" Type="http://schemas.openxmlformats.org/officeDocument/2006/relationships/image" Target="../media/image58.emf"/><Relationship Id="rId26" Type="http://schemas.openxmlformats.org/officeDocument/2006/relationships/image" Target="../media/image66.emf"/><Relationship Id="rId39" Type="http://schemas.openxmlformats.org/officeDocument/2006/relationships/image" Target="../media/image79.emf"/><Relationship Id="rId3" Type="http://schemas.openxmlformats.org/officeDocument/2006/relationships/notesSlide" Target="../notesSlides/notesSlide22.xml"/><Relationship Id="rId21" Type="http://schemas.openxmlformats.org/officeDocument/2006/relationships/image" Target="../media/image61.emf"/><Relationship Id="rId34" Type="http://schemas.openxmlformats.org/officeDocument/2006/relationships/image" Target="../media/image74.emf"/><Relationship Id="rId42" Type="http://schemas.openxmlformats.org/officeDocument/2006/relationships/image" Target="../media/image82.emf"/><Relationship Id="rId7" Type="http://schemas.openxmlformats.org/officeDocument/2006/relationships/image" Target="../media/image47.emf"/><Relationship Id="rId12" Type="http://schemas.openxmlformats.org/officeDocument/2006/relationships/image" Target="../media/image52.emf"/><Relationship Id="rId17" Type="http://schemas.openxmlformats.org/officeDocument/2006/relationships/image" Target="../media/image57.emf"/><Relationship Id="rId25" Type="http://schemas.openxmlformats.org/officeDocument/2006/relationships/image" Target="../media/image65.emf"/><Relationship Id="rId33" Type="http://schemas.openxmlformats.org/officeDocument/2006/relationships/image" Target="../media/image73.emf"/><Relationship Id="rId38" Type="http://schemas.openxmlformats.org/officeDocument/2006/relationships/image" Target="../media/image78.emf"/><Relationship Id="rId2" Type="http://schemas.openxmlformats.org/officeDocument/2006/relationships/slideLayout" Target="../slideLayouts/slideLayout7.xml"/><Relationship Id="rId16" Type="http://schemas.openxmlformats.org/officeDocument/2006/relationships/image" Target="../media/image56.emf"/><Relationship Id="rId20" Type="http://schemas.openxmlformats.org/officeDocument/2006/relationships/image" Target="../media/image60.emf"/><Relationship Id="rId29" Type="http://schemas.openxmlformats.org/officeDocument/2006/relationships/image" Target="../media/image69.emf"/><Relationship Id="rId41" Type="http://schemas.openxmlformats.org/officeDocument/2006/relationships/image" Target="../media/image81.emf"/><Relationship Id="rId1" Type="http://schemas.openxmlformats.org/officeDocument/2006/relationships/vmlDrawing" Target="../drawings/vmlDrawing4.vml"/><Relationship Id="rId6" Type="http://schemas.openxmlformats.org/officeDocument/2006/relationships/image" Target="../media/image46.emf"/><Relationship Id="rId11" Type="http://schemas.openxmlformats.org/officeDocument/2006/relationships/image" Target="../media/image51.emf"/><Relationship Id="rId24" Type="http://schemas.openxmlformats.org/officeDocument/2006/relationships/image" Target="../media/image64.emf"/><Relationship Id="rId32" Type="http://schemas.openxmlformats.org/officeDocument/2006/relationships/image" Target="../media/image72.emf"/><Relationship Id="rId37" Type="http://schemas.openxmlformats.org/officeDocument/2006/relationships/image" Target="../media/image77.emf"/><Relationship Id="rId40" Type="http://schemas.openxmlformats.org/officeDocument/2006/relationships/image" Target="../media/image80.emf"/><Relationship Id="rId5" Type="http://schemas.openxmlformats.org/officeDocument/2006/relationships/image" Target="../media/image45.emf"/><Relationship Id="rId15" Type="http://schemas.openxmlformats.org/officeDocument/2006/relationships/image" Target="../media/image55.emf"/><Relationship Id="rId23" Type="http://schemas.openxmlformats.org/officeDocument/2006/relationships/image" Target="../media/image63.emf"/><Relationship Id="rId28" Type="http://schemas.openxmlformats.org/officeDocument/2006/relationships/image" Target="../media/image68.emf"/><Relationship Id="rId36" Type="http://schemas.openxmlformats.org/officeDocument/2006/relationships/image" Target="../media/image76.emf"/><Relationship Id="rId10" Type="http://schemas.openxmlformats.org/officeDocument/2006/relationships/image" Target="../media/image50.emf"/><Relationship Id="rId19" Type="http://schemas.openxmlformats.org/officeDocument/2006/relationships/image" Target="../media/image59.emf"/><Relationship Id="rId31" Type="http://schemas.openxmlformats.org/officeDocument/2006/relationships/image" Target="../media/image71.emf"/><Relationship Id="rId4" Type="http://schemas.openxmlformats.org/officeDocument/2006/relationships/oleObject" Target="../embeddings/oleObject10.bin"/><Relationship Id="rId9" Type="http://schemas.openxmlformats.org/officeDocument/2006/relationships/image" Target="../media/image49.emf"/><Relationship Id="rId14" Type="http://schemas.openxmlformats.org/officeDocument/2006/relationships/image" Target="../media/image54.emf"/><Relationship Id="rId22" Type="http://schemas.openxmlformats.org/officeDocument/2006/relationships/image" Target="../media/image62.emf"/><Relationship Id="rId27" Type="http://schemas.openxmlformats.org/officeDocument/2006/relationships/image" Target="../media/image67.emf"/><Relationship Id="rId30" Type="http://schemas.openxmlformats.org/officeDocument/2006/relationships/image" Target="../media/image70.emf"/><Relationship Id="rId35" Type="http://schemas.openxmlformats.org/officeDocument/2006/relationships/image" Target="../media/image7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upload.wikimedia.org/wikipedia/commons/c/c0/Phosphatidylcholine.pn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hyperlink" Target="http://en.wikipedia.org/wiki/File:D-glucose-2D-skeletal-hexagon.png"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www1.lsbu.ac.uk/water/hydro.html"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wmf"/></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www.nytimes.com/"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1.jpeg"/><Relationship Id="rId7" Type="http://schemas.openxmlformats.org/officeDocument/2006/relationships/hyperlink" Target="http://images.google.com/imgres?imgurl=http://www.singapore-expo.com.sg/exponews/jul08/images/promo-bk.jpg&amp;imgrefurl=http://www.singapore-expo.com.sg/exponews/jul08/promo-july.htm&amp;usg=__wIGXeyZEzELUBR-G4WhvbyPa7Bw=&amp;h=200&amp;w=200&amp;sz=10&amp;hl=en&amp;start=2&amp;um=1&amp;tbnid=EOhtzPfvGoGRSM:&amp;tbnh=104&amp;tbnw=104&amp;prev=/images?q%3Dbk%2Bonion%2Brings%26hl%3Den%26sa%3DN%26um%3D1"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hyperlink" Target="http://images.google.com/imgres?imgurl=http://d3.biggestmenu.com/00/00/91/1a5ea5aa477a7c8d_m.jpg&amp;imgrefurl=http://www.lthforum.com/bb/viewtopic.php?f%3D18%26t%3D25183&amp;usg=__bRv2-nIylxZoWj5_-W6CkLsNxvI=&amp;h=375&amp;w=500&amp;sz=32&amp;hl=en&amp;start=1&amp;um=1&amp;tbnid=ovBMYp28udLL_M:&amp;tbnh=98&amp;tbnw=130&amp;prev=/images?q%3Dbk%2Bonion%2Brings%26hl%3Den%26sa%3DN%26um%3D1" TargetMode="External"/><Relationship Id="rId10" Type="http://schemas.openxmlformats.org/officeDocument/2006/relationships/image" Target="../media/image125.jpeg"/><Relationship Id="rId4" Type="http://schemas.openxmlformats.org/officeDocument/2006/relationships/image" Target="../media/image122.gif"/><Relationship Id="rId9" Type="http://schemas.openxmlformats.org/officeDocument/2006/relationships/hyperlink" Target="http://images.google.com/imgres?imgurl=http://farm4.static.flickr.com/3027/2372998630_f819bbe472.jpg&amp;imgrefurl=http://auberginelady.blogspot.com/2008_03_25_archive.html&amp;usg=__BVWlC75BmG3ycS8sIx9qLmrl6x0=&amp;h=375&amp;w=500&amp;sz=192&amp;hl=en&amp;start=7&amp;um=1&amp;tbnid=BmzbpMqNxRfTUM:&amp;tbnh=98&amp;tbnw=130&amp;prev=/images?q%3Dbk%2Bonion%2Brings%26hl%3Den%26sa%3DN%26um%3D1"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52.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jpeg"/></Relationships>
</file>

<file path=ppt/slides/_rels/slide56.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hyperlink" Target="http://www.nytimes.com/2006/11/08/dining/081mrex.html?_r=2&amp;oref=s" TargetMode="External"/><Relationship Id="rId7" Type="http://schemas.openxmlformats.org/officeDocument/2006/relationships/image" Target="../media/image141.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40.jpeg"/><Relationship Id="rId5" Type="http://schemas.openxmlformats.org/officeDocument/2006/relationships/hyperlink" Target="http://www.nytimes.com/2006/11/08/dining/08mini.html?em&amp;ex=1163134800&amp;en=a25918d1aead20f6&amp;ei=5087%0a" TargetMode="External"/><Relationship Id="rId4" Type="http://schemas.openxmlformats.org/officeDocument/2006/relationships/hyperlink" Target="http://www.nytimes.com/2007/11/21/dining/211brex.html?_r=2&amp;oref=sl" TargetMode="External"/><Relationship Id="rId9" Type="http://schemas.openxmlformats.org/officeDocument/2006/relationships/image" Target="../media/image130.jpeg"/></Relationships>
</file>

<file path=ppt/slides/_rels/slide57.xml.rels><?xml version="1.0" encoding="UTF-8" standalone="yes"?>
<Relationships xmlns="http://schemas.openxmlformats.org/package/2006/relationships"><Relationship Id="rId3" Type="http://schemas.openxmlformats.org/officeDocument/2006/relationships/hyperlink" Target="http://www.kpk.gov.pl/centra_doskonalosci/coe/z/d/cenexfood_3d.jpg" TargetMode="External"/><Relationship Id="rId7" Type="http://schemas.openxmlformats.org/officeDocument/2006/relationships/image" Target="../media/image144.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hyperlink" Target="http://images.google.com/imgres?imgurl=http://lh5.ggpht.com/_-DzzXwS_L-Q/R_MDds8f2RI/AAAAAAAAAv0/RjrT6QTVWQw/Sourdough%2B41.jpg&amp;imgrefurl=http://picasaweb.google.com/lh/photo/fCkJPY6D6nI9tiBxkGu-jw&amp;usg=__SAykDcFV5Ujisonpn8VTHF2nGX4=&amp;h=1200&amp;w=1600&amp;sz=13&amp;hl=en&amp;start=9&amp;um=1&amp;tbnid=GBkVPF-hH4dMEM:&amp;tbnh=113&amp;tbnw=150&amp;prev=/images?q%3Dgluten%2Bstructure%26hl%3Den%26client%3Dfirefox-a%26rls%3Dorg.mozilla:en-US:official%26sa%3DN%26um%3D1" TargetMode="External"/><Relationship Id="rId5" Type="http://schemas.openxmlformats.org/officeDocument/2006/relationships/hyperlink" Target="http://www.kpk.gov.pl/centra_doskonalosci/coe/midi/data/505.html" TargetMode="External"/><Relationship Id="rId4" Type="http://schemas.openxmlformats.org/officeDocument/2006/relationships/image" Target="../media/image143.jpeg"/></Relationships>
</file>

<file path=ppt/slides/_rels/slide5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46.jpeg"/></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0.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hyperlink" Target="http://en.wikipedia.org/wiki/File:Chlorophyll_c1.sv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Physics" TargetMode="External"/><Relationship Id="rId2" Type="http://schemas.openxmlformats.org/officeDocument/2006/relationships/hyperlink" Target="http://en.wikipedia.org/wiki/Food_science" TargetMode="External"/><Relationship Id="rId1" Type="http://schemas.openxmlformats.org/officeDocument/2006/relationships/slideLayout" Target="../slideLayouts/slideLayout7.xml"/><Relationship Id="rId5" Type="http://schemas.openxmlformats.org/officeDocument/2006/relationships/hyperlink" Target="http://en.wikipedia.org/wiki/Cooking" TargetMode="External"/><Relationship Id="rId4" Type="http://schemas.openxmlformats.org/officeDocument/2006/relationships/hyperlink" Target="http://en.wikipedia.org/wiki/Chemistry"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61.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53.wmf"/></Relationships>
</file>

<file path=ppt/slides/_rels/slide62.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www.nytimes.co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73.png"/><Relationship Id="rId4" Type="http://schemas.openxmlformats.org/officeDocument/2006/relationships/image" Target="../media/image17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74.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175.png"/><Relationship Id="rId4" Type="http://schemas.openxmlformats.org/officeDocument/2006/relationships/hyperlink" Target="http://en.wikipedia.org/wiki/File:Monosodium_glutamate.sv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77.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79.wmf"/></Relationships>
</file>

<file path=ppt/slides/_rels/slide78.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82.wmf"/><Relationship Id="rId4" Type="http://schemas.openxmlformats.org/officeDocument/2006/relationships/image" Target="../media/image181.wmf"/></Relationships>
</file>

<file path=ppt/slides/_rels/slide7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en.wikipedia.org/wiki/Iowa_State_Colleg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5" Type="http://schemas.openxmlformats.org/officeDocument/2006/relationships/image" Target="../media/image189.jpeg"/><Relationship Id="rId4" Type="http://schemas.openxmlformats.org/officeDocument/2006/relationships/image" Target="../media/image188.jpeg"/></Relationships>
</file>

<file path=ppt/slides/_rels/slide8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5" Type="http://schemas.openxmlformats.org/officeDocument/2006/relationships/image" Target="../media/image193.jpeg"/><Relationship Id="rId4" Type="http://schemas.openxmlformats.org/officeDocument/2006/relationships/image" Target="../media/image192.jpeg"/></Relationships>
</file>

<file path=ppt/slides/_rels/slide82.x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95.png"/></Relationships>
</file>

<file path=ppt/slides/_rels/slide8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201.png"/><Relationship Id="rId2" Type="http://schemas.openxmlformats.org/officeDocument/2006/relationships/hyperlink" Target="http://tinyurl.com/TasteOfChemistry" TargetMode="External"/><Relationship Id="rId1" Type="http://schemas.openxmlformats.org/officeDocument/2006/relationships/slideLayout" Target="../slideLayouts/slideLayout7.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www.cmu.edu/index.shtml"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9.xml.rels><?xml version="1.0" encoding="UTF-8" standalone="yes"?>
<Relationships xmlns="http://schemas.openxmlformats.org/package/2006/relationships"><Relationship Id="rId2" Type="http://schemas.openxmlformats.org/officeDocument/2006/relationships/hyperlink" Target="http://science.howstuffworks.com/innovation/edible-innovations/molecular-gastronomy.ht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A0000"/>
        </a:solidFill>
        <a:effectLst/>
      </p:bgPr>
    </p:bg>
    <p:spTree>
      <p:nvGrpSpPr>
        <p:cNvPr id="1" name=""/>
        <p:cNvGrpSpPr/>
        <p:nvPr/>
      </p:nvGrpSpPr>
      <p:grpSpPr>
        <a:xfrm>
          <a:off x="0" y="0"/>
          <a:ext cx="0" cy="0"/>
          <a:chOff x="0" y="0"/>
          <a:chExt cx="0" cy="0"/>
        </a:xfrm>
      </p:grpSpPr>
      <p:pic>
        <p:nvPicPr>
          <p:cNvPr id="9" name="Picture 13" descr="Carnegie Mellon Universit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3505250"/>
            <a:ext cx="24003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5" name="Picture 9" descr="KCSbanner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820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 name="Picture 10" descr="KCSbanne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8600"/>
            <a:ext cx="9144000" cy="2820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7" name="Text Box 14"/>
          <p:cNvSpPr txBox="1">
            <a:spLocks noChangeArrowheads="1"/>
          </p:cNvSpPr>
          <p:nvPr/>
        </p:nvSpPr>
        <p:spPr bwMode="auto">
          <a:xfrm>
            <a:off x="2291080" y="2753588"/>
            <a:ext cx="4495800" cy="83099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chemeClr val="bg1"/>
                </a:solidFill>
              </a:rPr>
              <a:t>Subha R. </a:t>
            </a:r>
            <a:r>
              <a:rPr lang="en-US" altLang="en-US" sz="2800" b="1" dirty="0" smtClean="0">
                <a:solidFill>
                  <a:schemeClr val="bg1"/>
                </a:solidFill>
              </a:rPr>
              <a:t>Das</a:t>
            </a:r>
          </a:p>
          <a:p>
            <a:pPr algn="ctr" eaLnBrk="1" hangingPunct="1">
              <a:spcBef>
                <a:spcPts val="0"/>
              </a:spcBef>
              <a:buFontTx/>
              <a:buNone/>
            </a:pPr>
            <a:r>
              <a:rPr lang="en-US" altLang="en-US" sz="2000" dirty="0" smtClean="0">
                <a:solidFill>
                  <a:schemeClr val="bg1"/>
                </a:solidFill>
              </a:rPr>
              <a:t>Dept. of Chemistry</a:t>
            </a:r>
            <a:endParaRPr lang="en-US" altLang="en-US" sz="2000" dirty="0">
              <a:solidFill>
                <a:schemeClr val="bg1"/>
              </a:solidFill>
            </a:endParaRPr>
          </a:p>
        </p:txBody>
      </p:sp>
      <p:sp>
        <p:nvSpPr>
          <p:cNvPr id="3078" name="Text Box 17"/>
          <p:cNvSpPr txBox="1">
            <a:spLocks noChangeArrowheads="1"/>
          </p:cNvSpPr>
          <p:nvPr/>
        </p:nvSpPr>
        <p:spPr bwMode="auto">
          <a:xfrm>
            <a:off x="3523692" y="5562600"/>
            <a:ext cx="2163861" cy="646331"/>
          </a:xfrm>
          <a:prstGeom prst="rect">
            <a:avLst/>
          </a:prstGeom>
          <a:solidFill>
            <a:schemeClr val="bg1"/>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smtClean="0"/>
              <a:t>Leavenworth, WA </a:t>
            </a:r>
          </a:p>
          <a:p>
            <a:pPr algn="ctr" eaLnBrk="1" hangingPunct="1">
              <a:spcBef>
                <a:spcPct val="0"/>
              </a:spcBef>
              <a:buFontTx/>
              <a:buNone/>
            </a:pPr>
            <a:r>
              <a:rPr lang="en-US" altLang="en-US" sz="1800" b="1" dirty="0" smtClean="0"/>
              <a:t>October 14, 2016</a:t>
            </a:r>
            <a:endParaRPr lang="en-US" altLang="en-US" sz="1800" b="1" dirty="0"/>
          </a:p>
        </p:txBody>
      </p:sp>
      <p:sp>
        <p:nvSpPr>
          <p:cNvPr id="3080" name="Text Box 19"/>
          <p:cNvSpPr txBox="1">
            <a:spLocks noChangeArrowheads="1"/>
          </p:cNvSpPr>
          <p:nvPr/>
        </p:nvSpPr>
        <p:spPr bwMode="auto">
          <a:xfrm>
            <a:off x="929640" y="762000"/>
            <a:ext cx="7747000" cy="187743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3600" b="1" dirty="0" smtClean="0">
                <a:solidFill>
                  <a:schemeClr val="bg1"/>
                </a:solidFill>
              </a:rPr>
              <a:t>:</a:t>
            </a:r>
          </a:p>
          <a:p>
            <a:pPr algn="ctr" eaLnBrk="1" hangingPunct="1">
              <a:spcBef>
                <a:spcPct val="0"/>
              </a:spcBef>
              <a:buFontTx/>
              <a:buNone/>
            </a:pPr>
            <a:r>
              <a:rPr lang="en-US" altLang="en-US" sz="3800" b="1" dirty="0" smtClean="0">
                <a:solidFill>
                  <a:schemeClr val="bg1"/>
                </a:solidFill>
              </a:rPr>
              <a:t>Molecular </a:t>
            </a:r>
            <a:r>
              <a:rPr lang="en-US" altLang="en-US" sz="3800" b="1" dirty="0">
                <a:solidFill>
                  <a:schemeClr val="bg1"/>
                </a:solidFill>
              </a:rPr>
              <a:t>Cuisine to </a:t>
            </a:r>
            <a:r>
              <a:rPr lang="en-US" altLang="en-US" sz="3800" b="1" dirty="0" smtClean="0">
                <a:solidFill>
                  <a:schemeClr val="bg1"/>
                </a:solidFill>
              </a:rPr>
              <a:t>Make </a:t>
            </a:r>
            <a:r>
              <a:rPr lang="en-US" altLang="en-US" sz="3800" b="1" dirty="0">
                <a:solidFill>
                  <a:schemeClr val="bg1"/>
                </a:solidFill>
              </a:rPr>
              <a:t/>
            </a:r>
            <a:br>
              <a:rPr lang="en-US" altLang="en-US" sz="3800" b="1" dirty="0">
                <a:solidFill>
                  <a:schemeClr val="bg1"/>
                </a:solidFill>
              </a:rPr>
            </a:br>
            <a:r>
              <a:rPr lang="en-US" altLang="en-US" sz="3800" b="1" dirty="0">
                <a:solidFill>
                  <a:schemeClr val="bg1"/>
                </a:solidFill>
              </a:rPr>
              <a:t>Science </a:t>
            </a:r>
            <a:r>
              <a:rPr lang="en-US" altLang="en-US" sz="3800" b="1" dirty="0" smtClean="0">
                <a:solidFill>
                  <a:schemeClr val="bg1"/>
                </a:solidFill>
              </a:rPr>
              <a:t>Palatable </a:t>
            </a:r>
            <a:endParaRPr lang="en-US" altLang="en-US" sz="3800" b="1" dirty="0">
              <a:solidFill>
                <a:schemeClr val="bg1"/>
              </a:solidFill>
            </a:endParaRPr>
          </a:p>
        </p:txBody>
      </p:sp>
      <p:sp>
        <p:nvSpPr>
          <p:cNvPr id="2" name="Rectangle 1"/>
          <p:cNvSpPr/>
          <p:nvPr/>
        </p:nvSpPr>
        <p:spPr>
          <a:xfrm>
            <a:off x="285278" y="4964668"/>
            <a:ext cx="8469305"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600" b="1" dirty="0"/>
              <a:t>24th Annual </a:t>
            </a:r>
            <a:r>
              <a:rPr lang="en-US" altLang="en-US" sz="1600" b="1" dirty="0" smtClean="0"/>
              <a:t>Conference for </a:t>
            </a:r>
            <a:r>
              <a:rPr lang="en-US" altLang="en-US" sz="1600" b="1" dirty="0"/>
              <a:t>the </a:t>
            </a:r>
            <a:r>
              <a:rPr lang="en-US" altLang="en-US" sz="1600" b="1" dirty="0" smtClean="0"/>
              <a:t>Washington </a:t>
            </a:r>
            <a:r>
              <a:rPr lang="en-US" altLang="en-US" sz="1600" b="1" dirty="0"/>
              <a:t>College Chemistry Teachers Association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76200"/>
            <a:ext cx="629602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46064" y="792480"/>
            <a:ext cx="2883535" cy="55321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5367" name="Rectangle 7"/>
          <p:cNvSpPr>
            <a:spLocks noChangeArrowheads="1"/>
          </p:cNvSpPr>
          <p:nvPr/>
        </p:nvSpPr>
        <p:spPr bwMode="auto">
          <a:xfrm>
            <a:off x="1371600" y="6400800"/>
            <a:ext cx="6581775"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hangingPunct="0">
              <a:defRPr/>
            </a:pPr>
            <a:r>
              <a:rPr lang="en-US" sz="2400" b="1">
                <a:latin typeface="Arial" charset="0"/>
              </a:rPr>
              <a:t>Indianapolis Star/USA Today - July 24, 2012 </a:t>
            </a:r>
            <a:endParaRPr lang="en-US" sz="2400">
              <a:latin typeface="Arial" charset="0"/>
            </a:endParaRPr>
          </a:p>
        </p:txBody>
      </p:sp>
      <p:sp>
        <p:nvSpPr>
          <p:cNvPr id="15368" name="Rectangle 8"/>
          <p:cNvSpPr>
            <a:spLocks noChangeArrowheads="1"/>
          </p:cNvSpPr>
          <p:nvPr/>
        </p:nvSpPr>
        <p:spPr bwMode="auto">
          <a:xfrm>
            <a:off x="5356225" y="924560"/>
            <a:ext cx="2339975" cy="4801314"/>
          </a:xfrm>
          <a:prstGeom prst="rect">
            <a:avLst/>
          </a:prstGeom>
          <a:solidFill>
            <a:schemeClr val="bg1"/>
          </a:solidFill>
          <a:ln>
            <a:noFill/>
          </a:ln>
          <a:effectLst>
            <a:prstShdw prst="shdw17" dist="17961" dir="2700000">
              <a:schemeClr val="accent1">
                <a:gamma/>
                <a:shade val="60000"/>
                <a:invGamma/>
              </a:schemeClr>
            </a:prstShdw>
          </a:effectLst>
          <a:extLst/>
        </p:spPr>
        <p:txBody>
          <a:bodyPr anchor="ctr">
            <a:spAutoFit/>
          </a:bodyPr>
          <a:lstStyle/>
          <a:p>
            <a:pPr eaLnBrk="0" hangingPunct="0">
              <a:defRPr/>
            </a:pPr>
            <a:r>
              <a:rPr lang="en-US" dirty="0">
                <a:latin typeface="Arial" charset="0"/>
              </a:rPr>
              <a:t>The creation does not actually mix meatballs with ice cream. Rather, it is made with gelato noodles, strawberry tomato sauce, shredded white chocolate cheese and “chocolate meatballs,” according to Indiana State Fair officials. </a:t>
            </a:r>
            <a:endParaRPr lang="en-US" dirty="0" smtClean="0">
              <a:latin typeface="Arial" charset="0"/>
            </a:endParaRPr>
          </a:p>
          <a:p>
            <a:pPr eaLnBrk="0" hangingPunct="0">
              <a:defRPr/>
            </a:pPr>
            <a:endParaRPr lang="en-US" dirty="0">
              <a:latin typeface="Arial" charset="0"/>
            </a:endParaRPr>
          </a:p>
          <a:p>
            <a:pPr eaLnBrk="0" hangingPunct="0">
              <a:defRPr/>
            </a:pPr>
            <a:endParaRPr lang="en-US" dirty="0" smtClean="0">
              <a:latin typeface="Arial" charset="0"/>
            </a:endParaRPr>
          </a:p>
          <a:p>
            <a:pPr eaLnBrk="0" hangingPunct="0">
              <a:defRPr/>
            </a:pPr>
            <a:endParaRPr lang="en-US" dirty="0">
              <a:latin typeface="Arial" charset="0"/>
            </a:endParaRPr>
          </a:p>
          <a:p>
            <a:pPr eaLnBrk="0" hangingPunct="0">
              <a:defRPr/>
            </a:pPr>
            <a:endParaRPr lang="en-US" dirty="0">
              <a:latin typeface="Arial" charset="0"/>
            </a:endParaRPr>
          </a:p>
        </p:txBody>
      </p:sp>
      <p:sp>
        <p:nvSpPr>
          <p:cNvPr id="2" name="TextBox 1"/>
          <p:cNvSpPr txBox="1"/>
          <p:nvPr/>
        </p:nvSpPr>
        <p:spPr>
          <a:xfrm>
            <a:off x="838200" y="4800600"/>
            <a:ext cx="7135351"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smtClean="0"/>
              <a:t>"…was voted the 2012 signature food of the Indiana State Fair."</a:t>
            </a:r>
            <a:endParaRPr lang="en-US" b="1" dirty="0"/>
          </a:p>
        </p:txBody>
      </p:sp>
      <p:cxnSp>
        <p:nvCxnSpPr>
          <p:cNvPr id="7" name="Straight Arrow Connector 6"/>
          <p:cNvCxnSpPr>
            <a:stCxn id="2" idx="0"/>
          </p:cNvCxnSpPr>
          <p:nvPr/>
        </p:nvCxnSpPr>
        <p:spPr>
          <a:xfrm flipH="1" flipV="1">
            <a:off x="3581400" y="4343400"/>
            <a:ext cx="824476" cy="4572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300906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p:cNvSpPr>
          <p:nvPr/>
        </p:nvSpPr>
        <p:spPr bwMode="auto">
          <a:xfrm>
            <a:off x="457200" y="914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10000"/>
              </a:lnSpc>
              <a:buFontTx/>
              <a:buNone/>
            </a:pPr>
            <a:r>
              <a:rPr lang="en-US" altLang="en-US" sz="2700" b="1" dirty="0">
                <a:latin typeface="Calibri" panose="020F0502020204030204" pitchFamily="34" charset="0"/>
              </a:rPr>
              <a:t>Food and cuisine represent a multi-sensory, universal, cross-cultural,  high impact delivery vehicle </a:t>
            </a:r>
          </a:p>
          <a:p>
            <a:pPr algn="ctr" eaLnBrk="1" hangingPunct="1">
              <a:lnSpc>
                <a:spcPct val="110000"/>
              </a:lnSpc>
              <a:buFontTx/>
              <a:buNone/>
            </a:pPr>
            <a:r>
              <a:rPr lang="en-US" altLang="en-US" sz="2700" b="1" dirty="0">
                <a:latin typeface="Calibri" panose="020F0502020204030204" pitchFamily="34" charset="0"/>
              </a:rPr>
              <a:t>to make  science, particularly chemistry </a:t>
            </a:r>
          </a:p>
          <a:p>
            <a:pPr algn="ctr" eaLnBrk="1" hangingPunct="1">
              <a:lnSpc>
                <a:spcPct val="110000"/>
              </a:lnSpc>
              <a:buFontTx/>
              <a:buNone/>
            </a:pPr>
            <a:r>
              <a:rPr lang="en-US" altLang="en-US" sz="2700" b="1" dirty="0">
                <a:latin typeface="Calibri" panose="020F0502020204030204" pitchFamily="34" charset="0"/>
              </a:rPr>
              <a:t>more palatable</a:t>
            </a:r>
          </a:p>
          <a:p>
            <a:pPr algn="ctr" eaLnBrk="1" hangingPunct="1">
              <a:lnSpc>
                <a:spcPct val="110000"/>
              </a:lnSpc>
              <a:buFontTx/>
              <a:buNone/>
            </a:pPr>
            <a:r>
              <a:rPr lang="en-US" altLang="en-US" sz="2700" b="1" dirty="0">
                <a:latin typeface="Calibri" panose="020F0502020204030204" pitchFamily="34" charset="0"/>
              </a:rPr>
              <a:t>to a wide audience</a:t>
            </a:r>
          </a:p>
          <a:p>
            <a:pPr algn="ctr" eaLnBrk="1" hangingPunct="1">
              <a:lnSpc>
                <a:spcPct val="110000"/>
              </a:lnSpc>
              <a:buFontTx/>
              <a:buNone/>
            </a:pPr>
            <a:r>
              <a:rPr lang="en-US" altLang="en-US" sz="2700" b="1" dirty="0">
                <a:latin typeface="Calibri" panose="020F0502020204030204" pitchFamily="34" charset="0"/>
              </a:rPr>
              <a:t>in an engaging </a:t>
            </a:r>
            <a:r>
              <a:rPr lang="en-US" altLang="en-US" sz="2700" b="1" dirty="0" smtClean="0">
                <a:latin typeface="Calibri" panose="020F0502020204030204" pitchFamily="34" charset="0"/>
              </a:rPr>
              <a:t>(multi-sensory</a:t>
            </a:r>
            <a:r>
              <a:rPr lang="en-US" altLang="en-US" sz="2700" b="1" dirty="0">
                <a:latin typeface="Calibri" panose="020F0502020204030204" pitchFamily="34" charset="0"/>
              </a:rPr>
              <a:t>) way</a:t>
            </a:r>
          </a:p>
          <a:p>
            <a:pPr eaLnBrk="1" hangingPunct="1">
              <a:lnSpc>
                <a:spcPct val="80000"/>
              </a:lnSpc>
              <a:buFontTx/>
              <a:buNone/>
            </a:pPr>
            <a:endParaRPr lang="en-US" altLang="en-US" sz="2700" b="1" dirty="0">
              <a:latin typeface="Calibri" panose="020F0502020204030204" pitchFamily="34" charset="0"/>
            </a:endParaRPr>
          </a:p>
        </p:txBody>
      </p:sp>
      <p:sp>
        <p:nvSpPr>
          <p:cNvPr id="7172" name="Rectangle 4"/>
          <p:cNvSpPr>
            <a:spLocks noChangeArrowheads="1"/>
          </p:cNvSpPr>
          <p:nvPr/>
        </p:nvSpPr>
        <p:spPr bwMode="auto">
          <a:xfrm>
            <a:off x="688975" y="4495800"/>
            <a:ext cx="7997825" cy="10398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lnSpc>
                <a:spcPct val="110000"/>
              </a:lnSpc>
              <a:spcBef>
                <a:spcPct val="20000"/>
              </a:spcBef>
              <a:buFont typeface="Arial" panose="020B0604020202020204" pitchFamily="34" charset="0"/>
              <a:buNone/>
              <a:defRPr/>
            </a:pPr>
            <a:r>
              <a:rPr lang="en-US" altLang="en-US" sz="2800" b="1" dirty="0"/>
              <a:t>Molecular gastronomy/cuisine has especially </a:t>
            </a:r>
            <a:br>
              <a:rPr lang="en-US" altLang="en-US" sz="2800" b="1" dirty="0"/>
            </a:br>
            <a:r>
              <a:rPr lang="en-US" altLang="en-US" sz="2800" b="1" dirty="0"/>
              <a:t>high (sensory) impact</a:t>
            </a:r>
          </a:p>
        </p:txBody>
      </p:sp>
      <p:sp>
        <p:nvSpPr>
          <p:cNvPr id="3" name="Rectangle 2"/>
          <p:cNvSpPr/>
          <p:nvPr/>
        </p:nvSpPr>
        <p:spPr>
          <a:xfrm>
            <a:off x="3962400" y="152400"/>
            <a:ext cx="1050288" cy="584775"/>
          </a:xfrm>
          <a:prstGeom prst="rect">
            <a:avLst/>
          </a:prstGeom>
        </p:spPr>
        <p:txBody>
          <a:bodyPr wrap="none">
            <a:spAutoFit/>
          </a:bodyPr>
          <a:lstStyle/>
          <a:p>
            <a:r>
              <a:rPr lang="en-US" sz="3200" b="1" u="sng" kern="0" dirty="0">
                <a:solidFill>
                  <a:srgbClr val="000000"/>
                </a:solidFill>
                <a:latin typeface="Arial"/>
                <a:ea typeface="+mj-ea"/>
                <a:cs typeface="+mj-cs"/>
              </a:rPr>
              <a:t>Why</a:t>
            </a:r>
            <a:endParaRPr lang="en-US" u="sng"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ew York Tim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48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nyt"/>
          <p:cNvPicPr>
            <a:picLocks noChangeAspect="1" noChangeArrowheads="1"/>
          </p:cNvPicPr>
          <p:nvPr/>
        </p:nvPicPr>
        <p:blipFill>
          <a:blip r:embed="rId5">
            <a:lum bright="-18000" contrast="26000"/>
            <a:extLst>
              <a:ext uri="{28A0092B-C50C-407E-A947-70E740481C1C}">
                <a14:useLocalDpi xmlns:a14="http://schemas.microsoft.com/office/drawing/2010/main" val="0"/>
              </a:ext>
            </a:extLst>
          </a:blip>
          <a:srcRect t="30070"/>
          <a:stretch>
            <a:fillRect/>
          </a:stretch>
        </p:blipFill>
        <p:spPr bwMode="auto">
          <a:xfrm>
            <a:off x="1295400" y="538163"/>
            <a:ext cx="64008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1036637" y="5334000"/>
            <a:ext cx="7116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t>Molecular Gastronomy or Molecular Cuisine</a:t>
            </a:r>
          </a:p>
        </p:txBody>
      </p:sp>
      <p:sp>
        <p:nvSpPr>
          <p:cNvPr id="12293" name="Text Box 4"/>
          <p:cNvSpPr txBox="1">
            <a:spLocks noChangeArrowheads="1"/>
          </p:cNvSpPr>
          <p:nvPr/>
        </p:nvSpPr>
        <p:spPr bwMode="auto">
          <a:xfrm>
            <a:off x="1905000" y="5867400"/>
            <a:ext cx="5373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How about doing this in reverse?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4" name="Rectangle 6"/>
          <p:cNvSpPr>
            <a:spLocks noChangeArrowheads="1"/>
          </p:cNvSpPr>
          <p:nvPr/>
        </p:nvSpPr>
        <p:spPr bwMode="auto">
          <a:xfrm>
            <a:off x="152400" y="1828800"/>
            <a:ext cx="8915400" cy="34778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r>
              <a:rPr lang="en-US" altLang="en-US" sz="2000" dirty="0"/>
              <a:t>S</a:t>
            </a:r>
            <a:r>
              <a:rPr lang="en-US" altLang="en-US" sz="2000" dirty="0" smtClean="0"/>
              <a:t>tudents </a:t>
            </a:r>
            <a:r>
              <a:rPr lang="en-US" altLang="en-US" sz="2000" dirty="0"/>
              <a:t>are motivated to learn when they see the usefulness and relevance of what they are learning, </a:t>
            </a:r>
          </a:p>
          <a:p>
            <a:pPr>
              <a:defRPr/>
            </a:pPr>
            <a:endParaRPr lang="en-US" altLang="en-US" sz="2000" dirty="0"/>
          </a:p>
          <a:p>
            <a:pPr>
              <a:defRPr/>
            </a:pPr>
            <a:r>
              <a:rPr lang="en-US" altLang="en-US" sz="2000" dirty="0"/>
              <a:t>S</a:t>
            </a:r>
            <a:r>
              <a:rPr lang="en-US" altLang="en-US" sz="2000" dirty="0" smtClean="0"/>
              <a:t>tudents </a:t>
            </a:r>
            <a:r>
              <a:rPr lang="en-US" altLang="en-US" sz="2000" dirty="0"/>
              <a:t>explore real data (improves learning) </a:t>
            </a:r>
            <a:r>
              <a:rPr lang="en-US" altLang="en-US" sz="2000" dirty="0" smtClean="0"/>
              <a:t>with hands on activities</a:t>
            </a:r>
            <a:endParaRPr lang="en-US" altLang="en-US" sz="2000" dirty="0"/>
          </a:p>
          <a:p>
            <a:pPr>
              <a:defRPr/>
            </a:pPr>
            <a:endParaRPr lang="en-US" altLang="en-US" sz="2000" dirty="0"/>
          </a:p>
          <a:p>
            <a:pPr>
              <a:defRPr/>
            </a:pPr>
            <a:r>
              <a:rPr lang="en-US" altLang="en-US" sz="2000" dirty="0"/>
              <a:t>A single-context ("Molecular Cooking"), can enhance learning by reducing extraneous cognitive load  - students can </a:t>
            </a:r>
            <a:r>
              <a:rPr lang="en-US" altLang="en-US" sz="2000" dirty="0" smtClean="0"/>
              <a:t>focus </a:t>
            </a:r>
            <a:r>
              <a:rPr lang="en-US" altLang="en-US" sz="2000" dirty="0"/>
              <a:t>on the important scientific principles and transformations explored in demonstrations and labs.  </a:t>
            </a:r>
          </a:p>
          <a:p>
            <a:pPr>
              <a:defRPr/>
            </a:pPr>
            <a:endParaRPr lang="en-US" altLang="en-US" sz="2000" dirty="0"/>
          </a:p>
          <a:p>
            <a:pPr>
              <a:defRPr/>
            </a:pPr>
            <a:r>
              <a:rPr lang="en-US" altLang="en-US" sz="2000" dirty="0"/>
              <a:t>For science students </a:t>
            </a:r>
            <a:r>
              <a:rPr lang="en-US" altLang="en-US" sz="2000" dirty="0" smtClean="0"/>
              <a:t>- this </a:t>
            </a:r>
            <a:r>
              <a:rPr lang="en-US" altLang="en-US" sz="2000" dirty="0"/>
              <a:t>can reinforce, re-organize, and extend students’ knowledge of chemistry and </a:t>
            </a:r>
            <a:r>
              <a:rPr lang="en-US" altLang="en-US" sz="2000" dirty="0" smtClean="0"/>
              <a:t>biochemistry</a:t>
            </a:r>
            <a:r>
              <a:rPr lang="en-US" altLang="en-US" sz="2000" dirty="0"/>
              <a:t>.</a:t>
            </a:r>
          </a:p>
        </p:txBody>
      </p:sp>
      <p:sp>
        <p:nvSpPr>
          <p:cNvPr id="74761" name="Text Box 9"/>
          <p:cNvSpPr txBox="1">
            <a:spLocks noChangeArrowheads="1"/>
          </p:cNvSpPr>
          <p:nvPr/>
        </p:nvSpPr>
        <p:spPr bwMode="auto">
          <a:xfrm>
            <a:off x="1235075" y="304800"/>
            <a:ext cx="7097713" cy="1128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4000" dirty="0" smtClean="0"/>
              <a:t>Teaching Chemistry</a:t>
            </a:r>
            <a:br>
              <a:rPr lang="en-US" altLang="en-US" sz="4000" dirty="0" smtClean="0"/>
            </a:br>
            <a:r>
              <a:rPr lang="en-US" altLang="en-US" sz="2800" dirty="0" smtClean="0"/>
              <a:t>through food, molecular gastronomy/cuisine</a:t>
            </a:r>
            <a:endParaRPr lang="en-US" altLang="en-US" sz="4000" dirty="0" smtClean="0"/>
          </a:p>
        </p:txBody>
      </p:sp>
    </p:spTree>
    <p:extLst>
      <p:ext uri="{BB962C8B-B14F-4D97-AF65-F5344CB8AC3E}">
        <p14:creationId xmlns:p14="http://schemas.microsoft.com/office/powerpoint/2010/main" val="1277208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ww.nutritionexplorations.org/images/catalog/books/elementary/5FoodWay_front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90600"/>
            <a:ext cx="3722688"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5"/>
          <p:cNvSpPr>
            <a:spLocks noChangeArrowheads="1"/>
          </p:cNvSpPr>
          <p:nvPr/>
        </p:nvSpPr>
        <p:spPr bwMode="auto">
          <a:xfrm>
            <a:off x="1524000" y="6477000"/>
            <a:ext cx="800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http://www.nutritionexplorations.org/images/catalog/books/elementary/5FoodWay_front_big.jpg</a:t>
            </a:r>
          </a:p>
        </p:txBody>
      </p:sp>
      <p:sp>
        <p:nvSpPr>
          <p:cNvPr id="15364" name="Rectangle 6"/>
          <p:cNvSpPr>
            <a:spLocks noChangeArrowheads="1"/>
          </p:cNvSpPr>
          <p:nvPr/>
        </p:nvSpPr>
        <p:spPr bwMode="auto">
          <a:xfrm>
            <a:off x="228600" y="1144588"/>
            <a:ext cx="43434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t/>
            </a:r>
            <a:br>
              <a:rPr lang="en-US" altLang="en-US" sz="2400" b="1" dirty="0"/>
            </a:br>
            <a:r>
              <a:rPr lang="en-US" altLang="en-US" sz="2800" b="1" dirty="0">
                <a:solidFill>
                  <a:srgbClr val="FF0000"/>
                </a:solidFill>
              </a:rPr>
              <a:t>food </a:t>
            </a:r>
            <a:r>
              <a:rPr lang="en-US" altLang="en-US" sz="2800" b="1" i="1" dirty="0">
                <a:solidFill>
                  <a:srgbClr val="FF0000"/>
                </a:solidFill>
              </a:rPr>
              <a:t>molecule</a:t>
            </a:r>
            <a:r>
              <a:rPr lang="en-US" altLang="en-US" sz="2800" b="1" dirty="0">
                <a:solidFill>
                  <a:srgbClr val="FF0000"/>
                </a:solidFill>
              </a:rPr>
              <a:t> groups</a:t>
            </a:r>
            <a:r>
              <a:rPr lang="en-US" altLang="en-US" sz="2400" b="1" dirty="0"/>
              <a:t>:</a:t>
            </a:r>
          </a:p>
          <a:p>
            <a:pPr eaLnBrk="1" hangingPunct="1">
              <a:spcBef>
                <a:spcPct val="0"/>
              </a:spcBef>
            </a:pPr>
            <a:r>
              <a:rPr lang="en-US" altLang="en-US" sz="2400" dirty="0"/>
              <a:t>Water</a:t>
            </a:r>
          </a:p>
          <a:p>
            <a:pPr eaLnBrk="1" hangingPunct="1">
              <a:spcBef>
                <a:spcPct val="0"/>
              </a:spcBef>
            </a:pPr>
            <a:r>
              <a:rPr lang="en-US" altLang="en-US" sz="2400" dirty="0"/>
              <a:t>Fats/Lipids</a:t>
            </a:r>
          </a:p>
          <a:p>
            <a:pPr eaLnBrk="1" hangingPunct="1">
              <a:spcBef>
                <a:spcPct val="0"/>
              </a:spcBef>
            </a:pPr>
            <a:r>
              <a:rPr lang="en-US" altLang="en-US" sz="2400" dirty="0"/>
              <a:t>Carbohydrates</a:t>
            </a:r>
          </a:p>
          <a:p>
            <a:pPr eaLnBrk="1" hangingPunct="1">
              <a:spcBef>
                <a:spcPct val="0"/>
              </a:spcBef>
            </a:pPr>
            <a:r>
              <a:rPr lang="en-US" altLang="en-US" sz="2400" dirty="0"/>
              <a:t>Proteins</a:t>
            </a:r>
          </a:p>
          <a:p>
            <a:pPr eaLnBrk="1" hangingPunct="1">
              <a:spcBef>
                <a:spcPct val="0"/>
              </a:spcBef>
            </a:pPr>
            <a:r>
              <a:rPr lang="en-US" altLang="en-US" sz="1800" dirty="0"/>
              <a:t> </a:t>
            </a:r>
            <a:r>
              <a:rPr lang="en-US" altLang="en-US" sz="2400" dirty="0"/>
              <a:t>Aroma/flavor</a:t>
            </a:r>
            <a:r>
              <a:rPr lang="en-US" altLang="en-US" sz="1800" dirty="0"/>
              <a:t> </a:t>
            </a:r>
            <a:r>
              <a:rPr lang="en-US" altLang="en-US" sz="2400" dirty="0"/>
              <a:t>molecules</a:t>
            </a:r>
          </a:p>
          <a:p>
            <a:pPr eaLnBrk="1" hangingPunct="1">
              <a:spcBef>
                <a:spcPct val="0"/>
              </a:spcBef>
            </a:pPr>
            <a:r>
              <a:rPr lang="en-US" altLang="en-US" sz="2400" dirty="0"/>
              <a:t>(Final Projects)</a:t>
            </a:r>
          </a:p>
        </p:txBody>
      </p:sp>
      <p:sp>
        <p:nvSpPr>
          <p:cNvPr id="15365" name="Text Box 7"/>
          <p:cNvSpPr txBox="1">
            <a:spLocks noChangeArrowheads="1"/>
          </p:cNvSpPr>
          <p:nvPr/>
        </p:nvSpPr>
        <p:spPr bwMode="auto">
          <a:xfrm>
            <a:off x="1050925" y="417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366" name="Rectangle 8"/>
          <p:cNvSpPr>
            <a:spLocks noChangeArrowheads="1"/>
          </p:cNvSpPr>
          <p:nvPr/>
        </p:nvSpPr>
        <p:spPr bwMode="auto">
          <a:xfrm>
            <a:off x="3186430" y="531019"/>
            <a:ext cx="2959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t>Course format</a:t>
            </a:r>
            <a:endParaRPr lang="en-US" alt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ChangeArrowheads="1"/>
          </p:cNvSpPr>
          <p:nvPr/>
        </p:nvSpPr>
        <p:spPr bwMode="auto">
          <a:xfrm>
            <a:off x="303212" y="1683365"/>
            <a:ext cx="861218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smtClean="0">
                <a:latin typeface="+mj-lt"/>
              </a:rPr>
              <a:t>7 </a:t>
            </a:r>
            <a:r>
              <a:rPr lang="en-US" altLang="en-US" sz="2000" b="1" dirty="0">
                <a:latin typeface="+mj-lt"/>
              </a:rPr>
              <a:t>Sessions – </a:t>
            </a:r>
            <a:r>
              <a:rPr lang="en-US" altLang="en-US" sz="2000" dirty="0">
                <a:latin typeface="+mj-lt"/>
              </a:rPr>
              <a:t>based on important</a:t>
            </a:r>
            <a:r>
              <a:rPr lang="en-US" altLang="en-US" sz="2000" b="1" dirty="0">
                <a:latin typeface="+mj-lt"/>
              </a:rPr>
              <a:t> </a:t>
            </a:r>
            <a:r>
              <a:rPr lang="en-US" altLang="en-US" sz="2000" b="1" dirty="0" smtClean="0">
                <a:latin typeface="+mj-lt"/>
              </a:rPr>
              <a:t> </a:t>
            </a:r>
            <a:r>
              <a:rPr lang="en-US" altLang="en-US" sz="2000" b="1" dirty="0" smtClean="0">
                <a:solidFill>
                  <a:srgbClr val="FF0000"/>
                </a:solidFill>
                <a:latin typeface="+mj-lt"/>
              </a:rPr>
              <a:t>food </a:t>
            </a:r>
            <a:r>
              <a:rPr lang="en-US" altLang="en-US" sz="2000" b="1" i="1" dirty="0">
                <a:solidFill>
                  <a:srgbClr val="FF0000"/>
                </a:solidFill>
                <a:latin typeface="+mj-lt"/>
              </a:rPr>
              <a:t>molecule</a:t>
            </a:r>
            <a:r>
              <a:rPr lang="en-US" altLang="en-US" sz="2000" b="1" dirty="0">
                <a:solidFill>
                  <a:srgbClr val="FF0000"/>
                </a:solidFill>
                <a:latin typeface="+mj-lt"/>
              </a:rPr>
              <a:t> groups</a:t>
            </a:r>
            <a:r>
              <a:rPr lang="en-US" altLang="en-US" sz="1800" b="1" dirty="0">
                <a:latin typeface="+mj-lt"/>
              </a:rPr>
              <a:t>:</a:t>
            </a:r>
          </a:p>
          <a:p>
            <a:pPr eaLnBrk="1" hangingPunct="1">
              <a:spcBef>
                <a:spcPct val="0"/>
              </a:spcBef>
            </a:pPr>
            <a:r>
              <a:rPr lang="en-US" altLang="en-US" sz="2000" dirty="0" smtClean="0">
                <a:latin typeface="+mj-lt"/>
              </a:rPr>
              <a:t> Water</a:t>
            </a:r>
            <a:endParaRPr lang="en-US" altLang="en-US" sz="2000" dirty="0">
              <a:latin typeface="+mj-lt"/>
            </a:endParaRPr>
          </a:p>
          <a:p>
            <a:pPr eaLnBrk="1" hangingPunct="1">
              <a:spcBef>
                <a:spcPct val="0"/>
              </a:spcBef>
            </a:pPr>
            <a:r>
              <a:rPr lang="en-US" altLang="en-US" sz="2000" dirty="0" smtClean="0">
                <a:latin typeface="+mj-lt"/>
              </a:rPr>
              <a:t> Fats/Lipids</a:t>
            </a:r>
            <a:endParaRPr lang="en-US" altLang="en-US" sz="2000" dirty="0">
              <a:latin typeface="+mj-lt"/>
            </a:endParaRPr>
          </a:p>
          <a:p>
            <a:pPr eaLnBrk="1" hangingPunct="1">
              <a:spcBef>
                <a:spcPct val="0"/>
              </a:spcBef>
            </a:pPr>
            <a:r>
              <a:rPr lang="en-US" altLang="en-US" sz="2000" dirty="0" smtClean="0">
                <a:latin typeface="+mj-lt"/>
              </a:rPr>
              <a:t> Carbohydrates x2</a:t>
            </a:r>
            <a:endParaRPr lang="en-US" altLang="en-US" sz="2000" dirty="0">
              <a:latin typeface="+mj-lt"/>
            </a:endParaRPr>
          </a:p>
          <a:p>
            <a:pPr eaLnBrk="1" hangingPunct="1">
              <a:spcBef>
                <a:spcPct val="0"/>
              </a:spcBef>
            </a:pPr>
            <a:r>
              <a:rPr lang="en-US" altLang="en-US" sz="2000" dirty="0" smtClean="0">
                <a:latin typeface="+mj-lt"/>
              </a:rPr>
              <a:t> Proteins</a:t>
            </a:r>
            <a:endParaRPr lang="en-US" altLang="en-US" sz="2000" dirty="0">
              <a:latin typeface="+mj-lt"/>
            </a:endParaRPr>
          </a:p>
          <a:p>
            <a:pPr eaLnBrk="1" hangingPunct="1">
              <a:spcBef>
                <a:spcPct val="0"/>
              </a:spcBef>
            </a:pPr>
            <a:r>
              <a:rPr lang="en-US" altLang="en-US" sz="2000" dirty="0" smtClean="0">
                <a:latin typeface="+mj-lt"/>
              </a:rPr>
              <a:t> Aroma/flavor molecules (+taste receptors and perception)</a:t>
            </a:r>
            <a:endParaRPr lang="en-US" altLang="en-US" sz="2000" dirty="0">
              <a:latin typeface="+mj-lt"/>
            </a:endParaRPr>
          </a:p>
          <a:p>
            <a:pPr eaLnBrk="1" hangingPunct="1">
              <a:spcBef>
                <a:spcPct val="0"/>
              </a:spcBef>
            </a:pPr>
            <a:r>
              <a:rPr lang="en-US" altLang="en-US" sz="2000" u="sng" dirty="0" smtClean="0">
                <a:latin typeface="+mj-lt"/>
              </a:rPr>
              <a:t> Final </a:t>
            </a:r>
            <a:r>
              <a:rPr lang="en-US" altLang="en-US" sz="2000" u="sng" dirty="0">
                <a:latin typeface="+mj-lt"/>
              </a:rPr>
              <a:t>Dishes</a:t>
            </a:r>
            <a:r>
              <a:rPr lang="en-US" altLang="en-US" sz="2000" dirty="0">
                <a:latin typeface="+mj-lt"/>
              </a:rPr>
              <a:t>: </a:t>
            </a:r>
          </a:p>
        </p:txBody>
      </p:sp>
      <p:sp>
        <p:nvSpPr>
          <p:cNvPr id="17412" name="Rectangle 8"/>
          <p:cNvSpPr>
            <a:spLocks noChangeArrowheads="1"/>
          </p:cNvSpPr>
          <p:nvPr/>
        </p:nvSpPr>
        <p:spPr bwMode="auto">
          <a:xfrm>
            <a:off x="1309008" y="228600"/>
            <a:ext cx="66736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latin typeface="+mj-lt"/>
              </a:rPr>
              <a:t>The Kitchen Chemistry Sessions </a:t>
            </a:r>
            <a:br>
              <a:rPr lang="en-US" altLang="en-US" b="1" dirty="0">
                <a:latin typeface="+mj-lt"/>
              </a:rPr>
            </a:br>
            <a:r>
              <a:rPr lang="en-US" altLang="en-US" b="1" dirty="0">
                <a:latin typeface="+mj-lt"/>
              </a:rPr>
              <a:t>format – lecture/demo/lab</a:t>
            </a:r>
            <a:endParaRPr lang="en-US" altLang="en-US" dirty="0">
              <a:latin typeface="+mj-lt"/>
            </a:endParaRPr>
          </a:p>
        </p:txBody>
      </p:sp>
      <p:sp>
        <p:nvSpPr>
          <p:cNvPr id="17413" name="Rectangle 5"/>
          <p:cNvSpPr>
            <a:spLocks noChangeArrowheads="1"/>
          </p:cNvSpPr>
          <p:nvPr/>
        </p:nvSpPr>
        <p:spPr bwMode="auto">
          <a:xfrm>
            <a:off x="1976119" y="3522662"/>
            <a:ext cx="69376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mj-lt"/>
              </a:rPr>
              <a:t>The students have to</a:t>
            </a:r>
            <a:br>
              <a:rPr lang="en-US" altLang="en-US" sz="2000" dirty="0">
                <a:latin typeface="+mj-lt"/>
              </a:rPr>
            </a:br>
            <a:r>
              <a:rPr lang="en-US" altLang="en-US" sz="2000" dirty="0">
                <a:latin typeface="+mj-lt"/>
              </a:rPr>
              <a:t>1. create dishes (using 1+ of each </a:t>
            </a:r>
            <a:r>
              <a:rPr lang="en-US" altLang="en-US" sz="2000" dirty="0" smtClean="0">
                <a:latin typeface="+mj-lt"/>
              </a:rPr>
              <a:t>food molecule </a:t>
            </a:r>
            <a:r>
              <a:rPr lang="en-US" altLang="en-US" sz="2000" dirty="0">
                <a:latin typeface="+mj-lt"/>
              </a:rPr>
              <a:t>group)</a:t>
            </a:r>
          </a:p>
          <a:p>
            <a:pPr eaLnBrk="1" hangingPunct="1">
              <a:spcBef>
                <a:spcPct val="0"/>
              </a:spcBef>
              <a:buFontTx/>
              <a:buNone/>
            </a:pPr>
            <a:r>
              <a:rPr lang="en-US" altLang="en-US" sz="2000" dirty="0">
                <a:latin typeface="+mj-lt"/>
              </a:rPr>
              <a:t>2. Explain the science behind them </a:t>
            </a:r>
          </a:p>
          <a:p>
            <a:pPr eaLnBrk="1" hangingPunct="1">
              <a:spcBef>
                <a:spcPct val="0"/>
              </a:spcBef>
              <a:buFontTx/>
              <a:buNone/>
            </a:pPr>
            <a:r>
              <a:rPr lang="en-US" altLang="en-US" sz="2000" dirty="0">
                <a:latin typeface="+mj-lt"/>
              </a:rPr>
              <a:t>3. decipher how the other student (groups) created </a:t>
            </a:r>
            <a:r>
              <a:rPr lang="en-US" altLang="en-US" sz="2000" dirty="0" smtClean="0">
                <a:latin typeface="+mj-lt"/>
              </a:rPr>
              <a:t>dishes</a:t>
            </a:r>
            <a:r>
              <a:rPr lang="en-US" altLang="en-US" sz="2000" dirty="0">
                <a:latin typeface="+mj-lt"/>
              </a:rPr>
              <a:t>.</a:t>
            </a:r>
          </a:p>
        </p:txBody>
      </p:sp>
      <p:sp>
        <p:nvSpPr>
          <p:cNvPr id="227335" name="Text Box 7"/>
          <p:cNvSpPr txBox="1">
            <a:spLocks noChangeArrowheads="1"/>
          </p:cNvSpPr>
          <p:nvPr/>
        </p:nvSpPr>
        <p:spPr bwMode="auto">
          <a:xfrm>
            <a:off x="457200" y="5638800"/>
            <a:ext cx="8456613"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altLang="en-US" sz="2400">
                <a:latin typeface="+mj-lt"/>
              </a:rPr>
              <a:t>Underlying concepts adaptable to other frameworks, contexts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066800" y="990600"/>
            <a:ext cx="67056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30000"/>
              </a:lnSpc>
              <a:spcBef>
                <a:spcPct val="0"/>
              </a:spcBef>
              <a:buFontTx/>
              <a:buNone/>
            </a:pPr>
            <a:r>
              <a:rPr lang="en-US" altLang="en-US" sz="2000"/>
              <a:t>We will meet </a:t>
            </a:r>
            <a:r>
              <a:rPr lang="en-US" altLang="en-US" sz="2000">
                <a:solidFill>
                  <a:srgbClr val="0000FF"/>
                </a:solidFill>
              </a:rPr>
              <a:t>once a week</a:t>
            </a:r>
            <a:r>
              <a:rPr lang="en-US" altLang="en-US" sz="1600"/>
              <a:t> </a:t>
            </a:r>
            <a:r>
              <a:rPr lang="en-US" altLang="en-US" sz="2000"/>
              <a:t>to go over concepts, observe demonstrations, and give you an opportunity to practice running </a:t>
            </a:r>
            <a:r>
              <a:rPr lang="en-US" altLang="en-US" sz="2000">
                <a:solidFill>
                  <a:srgbClr val="0000FF"/>
                </a:solidFill>
              </a:rPr>
              <a:t>experiments in a laboratory group</a:t>
            </a:r>
            <a:r>
              <a:rPr lang="en-US" altLang="en-US" sz="2000"/>
              <a:t>. Each student will learn how to keep a </a:t>
            </a:r>
            <a:r>
              <a:rPr lang="en-US" altLang="en-US" sz="2000">
                <a:solidFill>
                  <a:srgbClr val="0000FF"/>
                </a:solidFill>
              </a:rPr>
              <a:t>lab notebook</a:t>
            </a:r>
            <a:r>
              <a:rPr lang="en-US" altLang="en-US" sz="2000"/>
              <a:t> and write-up their experiments in a scientific manner. Because the main activities in this course will occur in class, attendance is critical to your learning the material and developing the necessary skills. </a:t>
            </a:r>
            <a:r>
              <a:rPr lang="en-US" altLang="en-US" sz="2000">
                <a:solidFill>
                  <a:srgbClr val="0000FF"/>
                </a:solidFill>
              </a:rPr>
              <a:t>Outside of class</a:t>
            </a:r>
            <a:r>
              <a:rPr lang="en-US" altLang="en-US" sz="2000"/>
              <a:t> you will also be expected to do </a:t>
            </a:r>
            <a:r>
              <a:rPr lang="en-US" altLang="en-US" sz="2000">
                <a:solidFill>
                  <a:srgbClr val="0000FF"/>
                </a:solidFill>
              </a:rPr>
              <a:t>readings, assignments </a:t>
            </a:r>
            <a:r>
              <a:rPr lang="en-US" altLang="en-US" sz="2000"/>
              <a:t>and write up</a:t>
            </a:r>
            <a:r>
              <a:rPr lang="en-US" altLang="en-US" sz="2000">
                <a:solidFill>
                  <a:srgbClr val="0000FF"/>
                </a:solidFill>
              </a:rPr>
              <a:t> reports, individually. </a:t>
            </a:r>
          </a:p>
        </p:txBody>
      </p:sp>
      <p:sp>
        <p:nvSpPr>
          <p:cNvPr id="18435" name="Rectangle 3"/>
          <p:cNvSpPr>
            <a:spLocks noChangeArrowheads="1"/>
          </p:cNvSpPr>
          <p:nvPr/>
        </p:nvSpPr>
        <p:spPr bwMode="auto">
          <a:xfrm>
            <a:off x="3200400" y="228600"/>
            <a:ext cx="2959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Course format</a:t>
            </a:r>
            <a:endParaRPr lang="en-US" altLang="en-US"/>
          </a:p>
        </p:txBody>
      </p:sp>
      <p:sp>
        <p:nvSpPr>
          <p:cNvPr id="18436" name="Text Box 4"/>
          <p:cNvSpPr txBox="1">
            <a:spLocks noChangeArrowheads="1"/>
          </p:cNvSpPr>
          <p:nvPr/>
        </p:nvSpPr>
        <p:spPr bwMode="auto">
          <a:xfrm>
            <a:off x="898525" y="5903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t="10912"/>
          <a:stretch>
            <a:fillRect/>
          </a:stretch>
        </p:blipFill>
        <p:spPr bwMode="auto">
          <a:xfrm>
            <a:off x="101600" y="914400"/>
            <a:ext cx="8939213"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458913" y="206375"/>
            <a:ext cx="5073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t>Lab Protocol  =   Recipe</a:t>
            </a:r>
          </a:p>
        </p:txBody>
      </p:sp>
      <p:sp>
        <p:nvSpPr>
          <p:cNvPr id="20484" name="Text Box 4"/>
          <p:cNvSpPr txBox="1">
            <a:spLocks noChangeArrowheads="1"/>
          </p:cNvSpPr>
          <p:nvPr/>
        </p:nvSpPr>
        <p:spPr bwMode="auto">
          <a:xfrm>
            <a:off x="3657600" y="6400800"/>
            <a:ext cx="541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Miles, DT, Bachman, JK, </a:t>
            </a:r>
            <a:r>
              <a:rPr lang="en-US" altLang="en-US" sz="1800" i="1"/>
              <a:t>J Chem Ed</a:t>
            </a:r>
            <a:r>
              <a:rPr lang="en-US" altLang="en-US" sz="1800"/>
              <a:t> 2009, </a:t>
            </a:r>
            <a:r>
              <a:rPr lang="en-US" altLang="en-US" sz="1800" i="1"/>
              <a:t>86,</a:t>
            </a:r>
            <a:r>
              <a:rPr lang="en-US" altLang="en-US" sz="1800"/>
              <a:t> 311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838200" y="1143000"/>
            <a:ext cx="77724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0838">
              <a:spcBef>
                <a:spcPct val="20000"/>
              </a:spcBef>
              <a:buChar char="•"/>
              <a:tabLst>
                <a:tab pos="61913" algn="l"/>
              </a:tabLst>
              <a:defRPr sz="3200">
                <a:solidFill>
                  <a:schemeClr val="tx1"/>
                </a:solidFill>
                <a:latin typeface="Arial" panose="020B0604020202020204" pitchFamily="34" charset="0"/>
              </a:defRPr>
            </a:lvl1pPr>
            <a:lvl2pPr marL="579438" indent="-114300">
              <a:spcBef>
                <a:spcPct val="20000"/>
              </a:spcBef>
              <a:buChar char="–"/>
              <a:tabLst>
                <a:tab pos="61913" algn="l"/>
              </a:tabLst>
              <a:defRPr sz="2800">
                <a:solidFill>
                  <a:schemeClr val="tx1"/>
                </a:solidFill>
                <a:latin typeface="Arial" panose="020B0604020202020204" pitchFamily="34" charset="0"/>
              </a:defRPr>
            </a:lvl2pPr>
            <a:lvl3pPr marL="1143000" indent="-228600">
              <a:spcBef>
                <a:spcPct val="20000"/>
              </a:spcBef>
              <a:buChar char="•"/>
              <a:tabLst>
                <a:tab pos="61913" algn="l"/>
              </a:tabLst>
              <a:defRPr sz="2400">
                <a:solidFill>
                  <a:schemeClr val="tx1"/>
                </a:solidFill>
                <a:latin typeface="Arial" panose="020B0604020202020204" pitchFamily="34" charset="0"/>
              </a:defRPr>
            </a:lvl3pPr>
            <a:lvl4pPr marL="1600200" indent="-228600">
              <a:spcBef>
                <a:spcPct val="20000"/>
              </a:spcBef>
              <a:buChar char="–"/>
              <a:tabLst>
                <a:tab pos="61913" algn="l"/>
              </a:tabLst>
              <a:defRPr sz="2000">
                <a:solidFill>
                  <a:schemeClr val="tx1"/>
                </a:solidFill>
                <a:latin typeface="Arial" panose="020B0604020202020204" pitchFamily="34" charset="0"/>
              </a:defRPr>
            </a:lvl4pPr>
            <a:lvl5pPr marL="2057400" indent="-228600">
              <a:spcBef>
                <a:spcPct val="20000"/>
              </a:spcBef>
              <a:buChar char="»"/>
              <a:tabLst>
                <a:tab pos="619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19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19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19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1913" algn="l"/>
              </a:tabLst>
              <a:defRPr sz="2000">
                <a:solidFill>
                  <a:schemeClr val="tx1"/>
                </a:solidFill>
                <a:latin typeface="Arial" panose="020B0604020202020204" pitchFamily="34" charset="0"/>
              </a:defRPr>
            </a:lvl9pPr>
          </a:lstStyle>
          <a:p>
            <a:pPr eaLnBrk="1" hangingPunct="1">
              <a:spcBef>
                <a:spcPct val="0"/>
              </a:spcBef>
              <a:buFontTx/>
              <a:buNone/>
            </a:pPr>
            <a:r>
              <a:rPr lang="en-US" altLang="en-US" sz="2000"/>
              <a:t>Students should be able to: </a:t>
            </a:r>
          </a:p>
          <a:p>
            <a:pPr lvl="1" eaLnBrk="1" hangingPunct="1">
              <a:lnSpc>
                <a:spcPct val="120000"/>
              </a:lnSpc>
              <a:spcBef>
                <a:spcPct val="50000"/>
              </a:spcBef>
              <a:buFontTx/>
              <a:buNone/>
            </a:pPr>
            <a:r>
              <a:rPr lang="en-US" altLang="en-US" sz="2000"/>
              <a:t>• Identify the key chemical features and characteristics of basic food ingredients and explain how these properties affect and determine their handling, use, (and taste) </a:t>
            </a:r>
          </a:p>
          <a:p>
            <a:pPr lvl="1" eaLnBrk="1" hangingPunct="1">
              <a:lnSpc>
                <a:spcPct val="120000"/>
              </a:lnSpc>
              <a:spcBef>
                <a:spcPct val="50000"/>
              </a:spcBef>
              <a:buFontTx/>
              <a:buNone/>
            </a:pPr>
            <a:r>
              <a:rPr lang="en-US" altLang="en-US" sz="2000"/>
              <a:t>• Analyze and compare ingredients, recipes and protocols and be able to predict the purpose of and test the effectiveness of ingredients in recipes and dishes </a:t>
            </a:r>
          </a:p>
          <a:p>
            <a:pPr lvl="1" eaLnBrk="1" hangingPunct="1">
              <a:lnSpc>
                <a:spcPct val="120000"/>
              </a:lnSpc>
              <a:spcBef>
                <a:spcPct val="50000"/>
              </a:spcBef>
              <a:buFontTx/>
              <a:buChar char="•"/>
            </a:pPr>
            <a:r>
              <a:rPr lang="en-US" altLang="en-US" sz="2000"/>
              <a:t>Exemplify the scientific process and inquiry driven research by designing, implementing, and documenting experiments (edible or otherwise) </a:t>
            </a:r>
          </a:p>
          <a:p>
            <a:pPr lvl="1" eaLnBrk="1" hangingPunct="1">
              <a:lnSpc>
                <a:spcPct val="120000"/>
              </a:lnSpc>
              <a:spcBef>
                <a:spcPct val="50000"/>
              </a:spcBef>
              <a:buFontTx/>
              <a:buChar char="•"/>
            </a:pPr>
            <a:r>
              <a:rPr lang="en-US" altLang="en-US" sz="2000"/>
              <a:t>(Working in groups)</a:t>
            </a:r>
          </a:p>
          <a:p>
            <a:pPr lvl="1" eaLnBrk="1" hangingPunct="1">
              <a:lnSpc>
                <a:spcPct val="120000"/>
              </a:lnSpc>
              <a:spcBef>
                <a:spcPct val="50000"/>
              </a:spcBef>
              <a:buFontTx/>
              <a:buChar char="•"/>
            </a:pPr>
            <a:r>
              <a:rPr lang="en-US" altLang="en-US" sz="2000"/>
              <a:t>Use scientific principles to produce dishes using novel techniques and explain how they were constructed</a:t>
            </a:r>
          </a:p>
        </p:txBody>
      </p:sp>
      <p:sp>
        <p:nvSpPr>
          <p:cNvPr id="22531" name="Rectangle 3"/>
          <p:cNvSpPr>
            <a:spLocks noChangeArrowheads="1"/>
          </p:cNvSpPr>
          <p:nvPr/>
        </p:nvSpPr>
        <p:spPr bwMode="auto">
          <a:xfrm>
            <a:off x="1524000" y="457200"/>
            <a:ext cx="6335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What can we expect of students</a:t>
            </a:r>
            <a:endParaRPr lang="en-US" altLang="en-US" sz="180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Kitchen Chemi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1" y="4667250"/>
            <a:ext cx="21907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1905000" y="990600"/>
            <a:ext cx="685800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Barham, P. (2000). </a:t>
            </a:r>
            <a:r>
              <a:rPr lang="en-US" altLang="en-US" sz="1800" u="sng" dirty="0"/>
              <a:t>The Science of Cooking</a:t>
            </a:r>
            <a:r>
              <a:rPr lang="en-US" altLang="en-US" sz="1800" dirty="0"/>
              <a:t>. Berlin, Springer-</a:t>
            </a:r>
            <a:r>
              <a:rPr lang="en-US" altLang="en-US" sz="1800" dirty="0" err="1"/>
              <a:t>Verlag</a:t>
            </a:r>
            <a:r>
              <a:rPr lang="en-US" altLang="en-US" sz="1800" dirty="0"/>
              <a:t>. </a:t>
            </a:r>
          </a:p>
          <a:p>
            <a:pPr eaLnBrk="1" hangingPunct="1">
              <a:spcBef>
                <a:spcPct val="0"/>
              </a:spcBef>
              <a:buFontTx/>
              <a:buNone/>
            </a:pPr>
            <a:endParaRPr lang="en-US" altLang="en-US" sz="1800" dirty="0"/>
          </a:p>
          <a:p>
            <a:pPr eaLnBrk="1" hangingPunct="1">
              <a:spcBef>
                <a:spcPct val="0"/>
              </a:spcBef>
              <a:buFontTx/>
              <a:buNone/>
            </a:pPr>
            <a:r>
              <a:rPr lang="en-US" altLang="en-US" sz="1800" dirty="0"/>
              <a:t>McGee, H. (2004). </a:t>
            </a:r>
            <a:r>
              <a:rPr lang="en-US" altLang="en-US" sz="1800" u="sng" dirty="0"/>
              <a:t>On Food and Cooking: The Science and Lore of the Kitchen</a:t>
            </a:r>
            <a:r>
              <a:rPr lang="en-US" altLang="en-US" sz="1800" dirty="0"/>
              <a:t>. New York, Scribner </a:t>
            </a:r>
          </a:p>
          <a:p>
            <a:pPr eaLnBrk="1" hangingPunct="1">
              <a:spcBef>
                <a:spcPct val="0"/>
              </a:spcBef>
              <a:buFontTx/>
              <a:buNone/>
            </a:pPr>
            <a:r>
              <a:rPr lang="en-US" altLang="en-US" sz="1800" dirty="0"/>
              <a:t>ISBN-13: 978-0684800011 </a:t>
            </a:r>
          </a:p>
          <a:p>
            <a:pPr eaLnBrk="1" hangingPunct="1">
              <a:spcBef>
                <a:spcPct val="0"/>
              </a:spcBef>
              <a:buFontTx/>
              <a:buNone/>
            </a:pPr>
            <a:endParaRPr lang="en-US" altLang="en-US" sz="1800" dirty="0"/>
          </a:p>
          <a:p>
            <a:pPr eaLnBrk="1" hangingPunct="1">
              <a:spcBef>
                <a:spcPct val="0"/>
              </a:spcBef>
              <a:buFontTx/>
              <a:buNone/>
            </a:pPr>
            <a:r>
              <a:rPr lang="en-US" altLang="en-US" sz="1800" dirty="0"/>
              <a:t>Wolke, R. L. (2002). </a:t>
            </a:r>
            <a:r>
              <a:rPr lang="en-US" altLang="en-US" sz="1800" u="sng" dirty="0"/>
              <a:t>What Einstein Told His Cook</a:t>
            </a:r>
            <a:r>
              <a:rPr lang="en-US" altLang="en-US" sz="1800" dirty="0"/>
              <a:t>. New York, W. W. Norton &amp; Company </a:t>
            </a:r>
          </a:p>
          <a:p>
            <a:pPr eaLnBrk="1" hangingPunct="1">
              <a:spcBef>
                <a:spcPct val="0"/>
              </a:spcBef>
              <a:buFontTx/>
              <a:buNone/>
            </a:pPr>
            <a:r>
              <a:rPr lang="en-US" altLang="en-US" sz="1800" dirty="0"/>
              <a:t>ISBN-13: 978-0393329421</a:t>
            </a:r>
          </a:p>
          <a:p>
            <a:pPr eaLnBrk="1" hangingPunct="1">
              <a:spcBef>
                <a:spcPct val="0"/>
              </a:spcBef>
              <a:buFontTx/>
              <a:buNone/>
            </a:pPr>
            <a:endParaRPr lang="en-US" altLang="en-US" sz="1800" dirty="0"/>
          </a:p>
          <a:p>
            <a:pPr eaLnBrk="1" hangingPunct="1">
              <a:spcBef>
                <a:spcPct val="0"/>
              </a:spcBef>
              <a:buFontTx/>
              <a:buNone/>
            </a:pPr>
            <a:r>
              <a:rPr lang="en-US" altLang="en-US" sz="1800" dirty="0"/>
              <a:t>Ted Lister &amp; </a:t>
            </a:r>
            <a:r>
              <a:rPr lang="en-US" altLang="en-US" sz="1800" dirty="0" err="1"/>
              <a:t>Heston</a:t>
            </a:r>
            <a:r>
              <a:rPr lang="en-US" altLang="en-US" sz="1800" dirty="0"/>
              <a:t> </a:t>
            </a:r>
            <a:r>
              <a:rPr lang="en-US" altLang="en-US" sz="1800" dirty="0" err="1"/>
              <a:t>Blumental</a:t>
            </a:r>
            <a:r>
              <a:rPr lang="en-US" altLang="en-US" sz="1800" dirty="0"/>
              <a:t> (2005) - </a:t>
            </a:r>
            <a:r>
              <a:rPr lang="en-US" altLang="en-US" sz="1800" u="sng" dirty="0"/>
              <a:t>Kitchen Chemistry</a:t>
            </a:r>
            <a:r>
              <a:rPr lang="en-US" altLang="en-US" sz="1800" dirty="0"/>
              <a:t> </a:t>
            </a:r>
            <a:r>
              <a:rPr lang="en-US" altLang="en-US" sz="1800" dirty="0" smtClean="0"/>
              <a:t>RSC</a:t>
            </a:r>
            <a:endParaRPr lang="en-US" altLang="en-US" sz="1800" dirty="0"/>
          </a:p>
          <a:p>
            <a:pPr eaLnBrk="1" hangingPunct="1">
              <a:spcBef>
                <a:spcPct val="0"/>
              </a:spcBef>
              <a:buFontTx/>
              <a:buNone/>
            </a:pPr>
            <a:r>
              <a:rPr lang="en-US" altLang="en-US" sz="1800" dirty="0" smtClean="0"/>
              <a:t>---</a:t>
            </a:r>
          </a:p>
          <a:p>
            <a:pPr eaLnBrk="1" hangingPunct="1">
              <a:spcBef>
                <a:spcPct val="0"/>
              </a:spcBef>
              <a:buFontTx/>
              <a:buNone/>
            </a:pPr>
            <a:r>
              <a:rPr lang="en-US" altLang="en-US" sz="1800" dirty="0" smtClean="0"/>
              <a:t>See also:</a:t>
            </a:r>
            <a:endParaRPr lang="en-US" altLang="en-US" sz="1800" dirty="0"/>
          </a:p>
          <a:p>
            <a:pPr eaLnBrk="1" hangingPunct="1">
              <a:spcBef>
                <a:spcPct val="0"/>
              </a:spcBef>
              <a:buFontTx/>
              <a:buNone/>
            </a:pPr>
            <a:r>
              <a:rPr lang="en-US" altLang="en-US" sz="1600" dirty="0" smtClean="0"/>
              <a:t>The Science </a:t>
            </a:r>
            <a:r>
              <a:rPr lang="en-US" altLang="en-US" sz="1600" dirty="0"/>
              <a:t>of Cooking (2016) – </a:t>
            </a:r>
            <a:r>
              <a:rPr lang="en-US" altLang="en-US" sz="1600" dirty="0" smtClean="0"/>
              <a:t>J. Provost, K. </a:t>
            </a:r>
            <a:r>
              <a:rPr lang="en-US" altLang="en-US" sz="1600" dirty="0" err="1" smtClean="0"/>
              <a:t>Colabroy</a:t>
            </a:r>
            <a:r>
              <a:rPr lang="en-US" altLang="en-US" sz="1600" dirty="0" smtClean="0"/>
              <a:t>, B. Kelly,  M. </a:t>
            </a:r>
            <a:r>
              <a:rPr lang="en-US" altLang="en-US" sz="1600" dirty="0" err="1" smtClean="0"/>
              <a:t>Wallert</a:t>
            </a:r>
            <a:r>
              <a:rPr lang="en-US" altLang="en-US" sz="1600" dirty="0" smtClean="0"/>
              <a:t> (Wiley)</a:t>
            </a:r>
            <a:endParaRPr lang="en-US" altLang="en-US" sz="1600" dirty="0"/>
          </a:p>
          <a:p>
            <a:pPr eaLnBrk="1" hangingPunct="1">
              <a:spcBef>
                <a:spcPct val="0"/>
              </a:spcBef>
              <a:buFontTx/>
              <a:buNone/>
            </a:pPr>
            <a:endParaRPr lang="en-US" altLang="en-US" sz="1800" dirty="0" smtClean="0"/>
          </a:p>
          <a:p>
            <a:pPr eaLnBrk="1" hangingPunct="1">
              <a:spcBef>
                <a:spcPct val="0"/>
              </a:spcBef>
              <a:buFontTx/>
              <a:buNone/>
            </a:pPr>
            <a:r>
              <a:rPr lang="en-US" altLang="en-US" sz="1600" dirty="0"/>
              <a:t>Why Does Asparagus Make Your Pee Smell?: Fascinating Food Trivia Explained with </a:t>
            </a:r>
            <a:r>
              <a:rPr lang="en-US" altLang="en-US" sz="1600" dirty="0" smtClean="0"/>
              <a:t>Science (2016) </a:t>
            </a:r>
            <a:r>
              <a:rPr lang="en-US" altLang="en-US" sz="1600" dirty="0"/>
              <a:t>- by Andy </a:t>
            </a:r>
            <a:r>
              <a:rPr lang="en-US" altLang="en-US" sz="1600" dirty="0" err="1" smtClean="0"/>
              <a:t>Brunning</a:t>
            </a:r>
            <a:r>
              <a:rPr lang="en-US" altLang="en-US" sz="1600" dirty="0"/>
              <a:t>  </a:t>
            </a:r>
            <a:br>
              <a:rPr lang="en-US" altLang="en-US" sz="1600" dirty="0"/>
            </a:br>
            <a:r>
              <a:rPr lang="en-US" altLang="en-US" sz="1600" dirty="0"/>
              <a:t>https://www.amazon.com/Does-Asparagus-Make-Your-Smell/dp/1612435513</a:t>
            </a:r>
            <a:r>
              <a:rPr lang="en-US" altLang="en-US" sz="1600" dirty="0" smtClean="0"/>
              <a:t>/</a:t>
            </a:r>
          </a:p>
        </p:txBody>
      </p:sp>
      <p:sp>
        <p:nvSpPr>
          <p:cNvPr id="24580" name="Rectangle 5"/>
          <p:cNvSpPr>
            <a:spLocks noChangeArrowheads="1"/>
          </p:cNvSpPr>
          <p:nvPr/>
        </p:nvSpPr>
        <p:spPr bwMode="auto">
          <a:xfrm>
            <a:off x="2667000" y="304800"/>
            <a:ext cx="3886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t>Useful references</a:t>
            </a:r>
          </a:p>
        </p:txBody>
      </p:sp>
      <p:pic>
        <p:nvPicPr>
          <p:cNvPr id="2458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12414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38400"/>
            <a:ext cx="144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A0000"/>
        </a:solidFill>
        <a:effectLst/>
      </p:bgPr>
    </p:bg>
    <p:spTree>
      <p:nvGrpSpPr>
        <p:cNvPr id="1" name=""/>
        <p:cNvGrpSpPr/>
        <p:nvPr/>
      </p:nvGrpSpPr>
      <p:grpSpPr>
        <a:xfrm>
          <a:off x="0" y="0"/>
          <a:ext cx="0" cy="0"/>
          <a:chOff x="0" y="0"/>
          <a:chExt cx="0" cy="0"/>
        </a:xfrm>
      </p:grpSpPr>
      <p:pic>
        <p:nvPicPr>
          <p:cNvPr id="9" name="Picture 13" descr="Carnegie Mellon Universit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3505250"/>
            <a:ext cx="24003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5" name="Picture 9" descr="KCSbanner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560"/>
            <a:ext cx="9144000" cy="2820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 name="Picture 10" descr="KCSbanne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8600"/>
            <a:ext cx="9144000" cy="2820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7" name="Text Box 14"/>
          <p:cNvSpPr txBox="1">
            <a:spLocks noChangeArrowheads="1"/>
          </p:cNvSpPr>
          <p:nvPr/>
        </p:nvSpPr>
        <p:spPr bwMode="auto">
          <a:xfrm>
            <a:off x="2291080" y="2753588"/>
            <a:ext cx="4495800" cy="83099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FFFFFF"/>
                </a:solidFill>
              </a:rPr>
              <a:t>Subha R. Das</a:t>
            </a:r>
          </a:p>
          <a:p>
            <a:pPr algn="ctr" eaLnBrk="1" hangingPunct="1">
              <a:spcBef>
                <a:spcPts val="0"/>
              </a:spcBef>
              <a:buFontTx/>
              <a:buNone/>
            </a:pPr>
            <a:r>
              <a:rPr lang="en-US" altLang="en-US" sz="2000" dirty="0">
                <a:solidFill>
                  <a:srgbClr val="FFFFFF"/>
                </a:solidFill>
              </a:rPr>
              <a:t>Dept. of Chemistry</a:t>
            </a:r>
          </a:p>
        </p:txBody>
      </p:sp>
      <p:sp>
        <p:nvSpPr>
          <p:cNvPr id="10" name="Text Box 15"/>
          <p:cNvSpPr txBox="1">
            <a:spLocks noChangeArrowheads="1"/>
          </p:cNvSpPr>
          <p:nvPr/>
        </p:nvSpPr>
        <p:spPr bwMode="auto">
          <a:xfrm>
            <a:off x="685800" y="5334000"/>
            <a:ext cx="80772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eaLnBrk="1" hangingPunct="1">
              <a:spcBef>
                <a:spcPct val="50000"/>
              </a:spcBef>
              <a:buNone/>
            </a:pPr>
            <a:r>
              <a:rPr lang="en-US" altLang="en-US" sz="2400" b="1" dirty="0" smtClean="0">
                <a:solidFill>
                  <a:schemeClr val="bg1"/>
                </a:solidFill>
              </a:rPr>
              <a:t>09-209 </a:t>
            </a:r>
            <a:r>
              <a:rPr lang="en-US" altLang="en-US" sz="2400" b="1" dirty="0">
                <a:solidFill>
                  <a:schemeClr val="bg1"/>
                </a:solidFill>
              </a:rPr>
              <a:t>For students who have had O</a:t>
            </a:r>
            <a:r>
              <a:rPr lang="en-US" altLang="en-US" sz="2400" b="1" dirty="0" smtClean="0">
                <a:solidFill>
                  <a:schemeClr val="bg1"/>
                </a:solidFill>
              </a:rPr>
              <a:t>rganic Chemistry</a:t>
            </a:r>
          </a:p>
          <a:p>
            <a:pPr marL="0" indent="0" algn="ctr" eaLnBrk="1" hangingPunct="1">
              <a:spcBef>
                <a:spcPts val="0"/>
              </a:spcBef>
              <a:buNone/>
            </a:pPr>
            <a:r>
              <a:rPr lang="en-US" altLang="en-US" sz="2400" b="1" dirty="0" smtClean="0">
                <a:solidFill>
                  <a:schemeClr val="bg1"/>
                </a:solidFill>
              </a:rPr>
              <a:t>(Chem Majors +)</a:t>
            </a:r>
          </a:p>
        </p:txBody>
      </p:sp>
      <p:sp>
        <p:nvSpPr>
          <p:cNvPr id="5" name="Rectangle 4"/>
          <p:cNvSpPr/>
          <p:nvPr/>
        </p:nvSpPr>
        <p:spPr>
          <a:xfrm>
            <a:off x="1295400" y="1337191"/>
            <a:ext cx="7239000" cy="461665"/>
          </a:xfrm>
          <a:prstGeom prst="rect">
            <a:avLst/>
          </a:prstGeom>
        </p:spPr>
        <p:txBody>
          <a:bodyPr wrap="square">
            <a:spAutoFit/>
          </a:bodyPr>
          <a:lstStyle/>
          <a:p>
            <a:pPr lvl="0" eaLnBrk="1" hangingPunct="1">
              <a:spcBef>
                <a:spcPct val="50000"/>
              </a:spcBef>
            </a:pPr>
            <a:r>
              <a:rPr lang="en-US" altLang="en-US" sz="2400" b="1" dirty="0">
                <a:solidFill>
                  <a:srgbClr val="FFFFFF"/>
                </a:solidFill>
              </a:rPr>
              <a:t>09-109 </a:t>
            </a:r>
            <a:r>
              <a:rPr lang="en-US" altLang="en-US" sz="2400" b="1" dirty="0" smtClean="0">
                <a:solidFill>
                  <a:srgbClr val="FFFFFF"/>
                </a:solidFill>
              </a:rPr>
              <a:t>for First </a:t>
            </a:r>
            <a:r>
              <a:rPr lang="en-US" altLang="en-US" sz="2400" b="1" dirty="0">
                <a:solidFill>
                  <a:srgbClr val="FFFFFF"/>
                </a:solidFill>
              </a:rPr>
              <a:t>Y</a:t>
            </a:r>
            <a:r>
              <a:rPr lang="en-US" altLang="en-US" sz="2400" b="1" dirty="0" smtClean="0">
                <a:solidFill>
                  <a:srgbClr val="FFFFFF"/>
                </a:solidFill>
              </a:rPr>
              <a:t>ears </a:t>
            </a:r>
            <a:r>
              <a:rPr lang="en-US" altLang="en-US" sz="2400" b="1" dirty="0">
                <a:solidFill>
                  <a:srgbClr val="FFFFFF"/>
                </a:solidFill>
              </a:rPr>
              <a:t>and </a:t>
            </a:r>
            <a:r>
              <a:rPr lang="en-US" altLang="en-US" sz="2400" b="1" dirty="0" smtClean="0">
                <a:solidFill>
                  <a:srgbClr val="FFFFFF"/>
                </a:solidFill>
              </a:rPr>
              <a:t>Non-Science Majors</a:t>
            </a:r>
            <a:endParaRPr lang="en-US" altLang="en-US" sz="2400" b="1" dirty="0">
              <a:solidFill>
                <a:srgbClr val="FFFFFF"/>
              </a:solidFill>
            </a:endParaRPr>
          </a:p>
        </p:txBody>
      </p:sp>
    </p:spTree>
    <p:extLst>
      <p:ext uri="{BB962C8B-B14F-4D97-AF65-F5344CB8AC3E}">
        <p14:creationId xmlns:p14="http://schemas.microsoft.com/office/powerpoint/2010/main" val="1507032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Water structure, showing that the charge distribution is lower around the hydrogen ato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66850"/>
            <a:ext cx="34290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7"/>
          <p:cNvSpPr>
            <a:spLocks noChangeArrowheads="1"/>
          </p:cNvSpPr>
          <p:nvPr/>
        </p:nvSpPr>
        <p:spPr bwMode="auto">
          <a:xfrm>
            <a:off x="990600" y="649128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hlinkClick r:id="rId4"/>
              </a:rPr>
              <a:t>http://www1.lsbu.ac.uk/water/molecule.html</a:t>
            </a:r>
            <a:r>
              <a:rPr lang="en-US" altLang="en-US" sz="1800"/>
              <a:t>  (Martin Chaplin)</a:t>
            </a:r>
          </a:p>
        </p:txBody>
      </p:sp>
      <p:sp>
        <p:nvSpPr>
          <p:cNvPr id="26628" name="Text Box 8"/>
          <p:cNvSpPr txBox="1">
            <a:spLocks noChangeArrowheads="1"/>
          </p:cNvSpPr>
          <p:nvPr/>
        </p:nvSpPr>
        <p:spPr bwMode="auto">
          <a:xfrm>
            <a:off x="3733800" y="19685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a:t>1. WATER</a:t>
            </a:r>
          </a:p>
        </p:txBody>
      </p:sp>
      <p:sp>
        <p:nvSpPr>
          <p:cNvPr id="26629" name="Text Box 9"/>
          <p:cNvSpPr txBox="1">
            <a:spLocks noChangeArrowheads="1"/>
          </p:cNvSpPr>
          <p:nvPr/>
        </p:nvSpPr>
        <p:spPr bwMode="auto">
          <a:xfrm>
            <a:off x="4343400" y="2133600"/>
            <a:ext cx="3352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Concepts:</a:t>
            </a:r>
          </a:p>
          <a:p>
            <a:pPr eaLnBrk="1" hangingPunct="1">
              <a:spcBef>
                <a:spcPct val="50000"/>
              </a:spcBef>
              <a:buFontTx/>
              <a:buNone/>
            </a:pPr>
            <a:r>
              <a:rPr lang="en-US" altLang="en-US" sz="2400"/>
              <a:t>Polarity, </a:t>
            </a:r>
          </a:p>
          <a:p>
            <a:pPr eaLnBrk="1" hangingPunct="1">
              <a:spcBef>
                <a:spcPct val="50000"/>
              </a:spcBef>
              <a:buFontTx/>
              <a:buNone/>
            </a:pPr>
            <a:r>
              <a:rPr lang="en-US" altLang="en-US" sz="2400"/>
              <a:t>hydrogen bonding</a:t>
            </a:r>
          </a:p>
        </p:txBody>
      </p:sp>
      <p:sp>
        <p:nvSpPr>
          <p:cNvPr id="26630" name="Rectangle 13"/>
          <p:cNvSpPr>
            <a:spLocks noChangeArrowheads="1"/>
          </p:cNvSpPr>
          <p:nvPr/>
        </p:nvSpPr>
        <p:spPr bwMode="auto">
          <a:xfrm>
            <a:off x="304800" y="304800"/>
            <a:ext cx="8534400" cy="58896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spcBef>
                <a:spcPct val="20000"/>
              </a:spcBef>
              <a:buChar char="•"/>
              <a:defRPr sz="3200">
                <a:solidFill>
                  <a:schemeClr val="tx1"/>
                </a:solidFill>
                <a:latin typeface="Arial" panose="020B0604020202020204" pitchFamily="34" charset="0"/>
              </a:defRPr>
            </a:lvl1pPr>
            <a:lvl2pPr marL="742950" indent="-285750" defTabSz="1019175">
              <a:spcBef>
                <a:spcPct val="20000"/>
              </a:spcBef>
              <a:buChar char="–"/>
              <a:defRPr sz="2800">
                <a:solidFill>
                  <a:schemeClr val="tx1"/>
                </a:solidFill>
                <a:latin typeface="Arial" panose="020B0604020202020204" pitchFamily="34" charset="0"/>
              </a:defRPr>
            </a:lvl2pPr>
            <a:lvl3pPr marL="1143000" indent="-228600" defTabSz="1019175">
              <a:spcBef>
                <a:spcPct val="20000"/>
              </a:spcBef>
              <a:buChar char="•"/>
              <a:defRPr sz="2400">
                <a:solidFill>
                  <a:schemeClr val="tx1"/>
                </a:solidFill>
                <a:latin typeface="Arial" panose="020B0604020202020204" pitchFamily="34" charset="0"/>
              </a:defRPr>
            </a:lvl3pPr>
            <a:lvl4pPr marL="1600200" indent="-228600" defTabSz="1019175">
              <a:spcBef>
                <a:spcPct val="20000"/>
              </a:spcBef>
              <a:buChar char="–"/>
              <a:defRPr sz="2000">
                <a:solidFill>
                  <a:schemeClr val="tx1"/>
                </a:solidFill>
                <a:latin typeface="Arial" panose="020B0604020202020204" pitchFamily="34" charset="0"/>
              </a:defRPr>
            </a:lvl4pPr>
            <a:lvl5pPr marL="2057400" indent="-228600" defTabSz="1019175">
              <a:spcBef>
                <a:spcPct val="20000"/>
              </a:spcBef>
              <a:buChar char="»"/>
              <a:defRPr sz="2000">
                <a:solidFill>
                  <a:schemeClr val="tx1"/>
                </a:solidFill>
                <a:latin typeface="Arial" panose="020B0604020202020204" pitchFamily="34" charset="0"/>
              </a:defRPr>
            </a:lvl5pPr>
            <a:lvl6pPr marL="25146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chemeClr val="bg1"/>
                </a:solidFill>
              </a:rPr>
              <a:t>Water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em_sp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3915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ChangeArrowheads="1"/>
          </p:cNvSpPr>
          <p:nvPr/>
        </p:nvSpPr>
        <p:spPr bwMode="auto">
          <a:xfrm>
            <a:off x="3048000" y="4572000"/>
            <a:ext cx="586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http://www.electro-optical.com/html/bb_rad/emspect.asp</a:t>
            </a:r>
          </a:p>
        </p:txBody>
      </p:sp>
      <p:sp>
        <p:nvSpPr>
          <p:cNvPr id="28676" name="Text Box 7"/>
          <p:cNvSpPr txBox="1">
            <a:spLocks noChangeArrowheads="1"/>
          </p:cNvSpPr>
          <p:nvPr/>
        </p:nvSpPr>
        <p:spPr bwMode="auto">
          <a:xfrm>
            <a:off x="2057400" y="5410200"/>
            <a:ext cx="506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How does a microwave oven work?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nvGraphicFramePr>
        <p:xfrm>
          <a:off x="2473325" y="981075"/>
          <a:ext cx="1260475" cy="1084263"/>
        </p:xfrm>
        <a:graphic>
          <a:graphicData uri="http://schemas.openxmlformats.org/presentationml/2006/ole">
            <mc:AlternateContent xmlns:mc="http://schemas.openxmlformats.org/markup-compatibility/2006">
              <mc:Choice xmlns:v="urn:schemas-microsoft-com:vml" Requires="v">
                <p:oleObj spid="_x0000_s30746" name="CS ChemDraw Drawing" r:id="rId4" imgW="809013" imgH="696159" progId="ChemDraw.Document.6.0">
                  <p:embed/>
                </p:oleObj>
              </mc:Choice>
              <mc:Fallback>
                <p:oleObj name="CS ChemDraw Drawing" r:id="rId4" imgW="809013" imgH="696159" progId="ChemDraw.Document.6.0">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325" y="981075"/>
                        <a:ext cx="126047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23" name="Picture 8" descr="http://www.digirout.com/sin_mov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438" y="2205038"/>
            <a:ext cx="8964612"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1438" y="2181225"/>
            <a:ext cx="8964612" cy="46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Rectangle 20"/>
          <p:cNvSpPr/>
          <p:nvPr/>
        </p:nvSpPr>
        <p:spPr>
          <a:xfrm>
            <a:off x="107950" y="5019675"/>
            <a:ext cx="8964613" cy="44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 name="Straight Connector 2"/>
          <p:cNvCxnSpPr>
            <a:stCxn id="30723" idx="1"/>
            <a:endCxn id="30723" idx="3"/>
          </p:cNvCxnSpPr>
          <p:nvPr/>
        </p:nvCxnSpPr>
        <p:spPr>
          <a:xfrm>
            <a:off x="71438" y="3635375"/>
            <a:ext cx="8964612" cy="0"/>
          </a:xfrm>
          <a:prstGeom prst="line">
            <a:avLst/>
          </a:prstGeom>
        </p:spPr>
        <p:style>
          <a:lnRef idx="1">
            <a:schemeClr val="dk1"/>
          </a:lnRef>
          <a:fillRef idx="0">
            <a:schemeClr val="dk1"/>
          </a:fillRef>
          <a:effectRef idx="0">
            <a:schemeClr val="dk1"/>
          </a:effectRef>
          <a:fontRef idx="minor">
            <a:schemeClr val="tx1"/>
          </a:fontRef>
        </p:style>
      </p:cxnSp>
      <p:sp>
        <p:nvSpPr>
          <p:cNvPr id="30727" name="TextBox 3"/>
          <p:cNvSpPr txBox="1">
            <a:spLocks noChangeArrowheads="1"/>
          </p:cNvSpPr>
          <p:nvPr/>
        </p:nvSpPr>
        <p:spPr bwMode="auto">
          <a:xfrm>
            <a:off x="1320800" y="1290638"/>
            <a:ext cx="36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a:t>
            </a:r>
          </a:p>
        </p:txBody>
      </p:sp>
      <p:sp>
        <p:nvSpPr>
          <p:cNvPr id="30728" name="TextBox 8"/>
          <p:cNvSpPr txBox="1">
            <a:spLocks noChangeArrowheads="1"/>
          </p:cNvSpPr>
          <p:nvPr/>
        </p:nvSpPr>
        <p:spPr bwMode="auto">
          <a:xfrm>
            <a:off x="1357313" y="657225"/>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a:t>
            </a:r>
          </a:p>
        </p:txBody>
      </p:sp>
      <p:cxnSp>
        <p:nvCxnSpPr>
          <p:cNvPr id="6" name="Straight Arrow Connector 5"/>
          <p:cNvCxnSpPr/>
          <p:nvPr/>
        </p:nvCxnSpPr>
        <p:spPr>
          <a:xfrm flipV="1">
            <a:off x="1862138" y="944563"/>
            <a:ext cx="0" cy="5762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0730" name="TextBox 6"/>
          <p:cNvSpPr txBox="1">
            <a:spLocks noChangeArrowheads="1"/>
          </p:cNvSpPr>
          <p:nvPr/>
        </p:nvSpPr>
        <p:spPr bwMode="auto">
          <a:xfrm>
            <a:off x="7145338" y="5575300"/>
            <a:ext cx="1169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Calibri" panose="020F0502020204030204" pitchFamily="34" charset="0"/>
              </a:rPr>
              <a:t>2450 MHz</a:t>
            </a:r>
          </a:p>
          <a:p>
            <a:pPr eaLnBrk="1" hangingPunct="1">
              <a:spcBef>
                <a:spcPct val="0"/>
              </a:spcBef>
              <a:buFontTx/>
              <a:buNone/>
            </a:pPr>
            <a:r>
              <a:rPr lang="en-US" altLang="en-US" sz="1800">
                <a:latin typeface="Calibri" panose="020F0502020204030204" pitchFamily="34" charset="0"/>
              </a:rPr>
              <a:t>(2.45 GHz)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59200000">
                                      <p:cBhvr>
                                        <p:cTn id="6" dur="1025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nvGraphicFramePr>
        <p:xfrm>
          <a:off x="2595563" y="792163"/>
          <a:ext cx="1260475" cy="1084262"/>
        </p:xfrm>
        <a:graphic>
          <a:graphicData uri="http://schemas.openxmlformats.org/presentationml/2006/ole">
            <mc:AlternateContent xmlns:mc="http://schemas.openxmlformats.org/markup-compatibility/2006">
              <mc:Choice xmlns:v="urn:schemas-microsoft-com:vml" Requires="v">
                <p:oleObj spid="_x0000_s32858" name="CS ChemDraw Drawing" r:id="rId3" imgW="809013" imgH="696159" progId="ChemDraw.Document.6.0">
                  <p:embed/>
                </p:oleObj>
              </mc:Choice>
              <mc:Fallback>
                <p:oleObj name="CS ChemDraw Drawing" r:id="rId3" imgW="809013" imgH="696159" progId="ChemDraw.Document.6.0">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563" y="792163"/>
                        <a:ext cx="12604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1587500" y="0"/>
          <a:ext cx="1258888" cy="1084263"/>
        </p:xfrm>
        <a:graphic>
          <a:graphicData uri="http://schemas.openxmlformats.org/presentationml/2006/ole">
            <mc:AlternateContent xmlns:mc="http://schemas.openxmlformats.org/markup-compatibility/2006">
              <mc:Choice xmlns:v="urn:schemas-microsoft-com:vml" Requires="v">
                <p:oleObj spid="_x0000_s32859" name="CS ChemDraw Drawing" r:id="rId5" imgW="809013" imgH="696159" progId="ChemDraw.Document.6.0">
                  <p:embed/>
                </p:oleObj>
              </mc:Choice>
              <mc:Fallback>
                <p:oleObj name="CS ChemDraw Drawing" r:id="rId5" imgW="809013" imgH="696159" progId="ChemDraw.Document.6.0">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0" y="0"/>
                        <a:ext cx="1258888"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687388" y="900113"/>
          <a:ext cx="1258887" cy="1084262"/>
        </p:xfrm>
        <a:graphic>
          <a:graphicData uri="http://schemas.openxmlformats.org/presentationml/2006/ole">
            <mc:AlternateContent xmlns:mc="http://schemas.openxmlformats.org/markup-compatibility/2006">
              <mc:Choice xmlns:v="urn:schemas-microsoft-com:vml" Requires="v">
                <p:oleObj spid="_x0000_s32860" name="CS ChemDraw Drawing" r:id="rId6" imgW="809013" imgH="696159" progId="ChemDraw.Document.6.0">
                  <p:embed/>
                </p:oleObj>
              </mc:Choice>
              <mc:Fallback>
                <p:oleObj name="CS ChemDraw Drawing" r:id="rId6" imgW="809013" imgH="696159" progId="ChemDraw.Document.6.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88" y="900113"/>
                        <a:ext cx="1258887"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nvGraphicFramePr>
        <p:xfrm>
          <a:off x="3675063" y="68263"/>
          <a:ext cx="1260475" cy="1084262"/>
        </p:xfrm>
        <a:graphic>
          <a:graphicData uri="http://schemas.openxmlformats.org/presentationml/2006/ole">
            <mc:AlternateContent xmlns:mc="http://schemas.openxmlformats.org/markup-compatibility/2006">
              <mc:Choice xmlns:v="urn:schemas-microsoft-com:vml" Requires="v">
                <p:oleObj spid="_x0000_s32861" name="CS ChemDraw Drawing" r:id="rId7" imgW="809013" imgH="696159" progId="ChemDraw.Document.6.0">
                  <p:embed/>
                </p:oleObj>
              </mc:Choice>
              <mc:Fallback>
                <p:oleObj name="CS ChemDraw Drawing" r:id="rId7" imgW="809013" imgH="696159" progId="ChemDraw.Document.6.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5063" y="68263"/>
                        <a:ext cx="12604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4683125" y="973138"/>
          <a:ext cx="1260475" cy="1084262"/>
        </p:xfrm>
        <a:graphic>
          <a:graphicData uri="http://schemas.openxmlformats.org/presentationml/2006/ole">
            <mc:AlternateContent xmlns:mc="http://schemas.openxmlformats.org/markup-compatibility/2006">
              <mc:Choice xmlns:v="urn:schemas-microsoft-com:vml" Requires="v">
                <p:oleObj spid="_x0000_s32862" name="CS ChemDraw Drawing" r:id="rId8" imgW="809013" imgH="696159" progId="ChemDraw.Document.6.0">
                  <p:embed/>
                </p:oleObj>
              </mc:Choice>
              <mc:Fallback>
                <p:oleObj name="CS ChemDraw Drawing" r:id="rId8" imgW="809013" imgH="696159" progId="ChemDraw.Document.6.0">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25" y="973138"/>
                        <a:ext cx="12604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71438" y="2566988"/>
            <a:ext cx="8964612" cy="46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2776" name="Picture 8" descr="http://www.digirout.com/sin_mov1.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438" y="2205038"/>
            <a:ext cx="8964612"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107950" y="3644900"/>
            <a:ext cx="8964613" cy="0"/>
          </a:xfrm>
          <a:prstGeom prst="line">
            <a:avLst/>
          </a:prstGeom>
        </p:spPr>
        <p:style>
          <a:lnRef idx="1">
            <a:schemeClr val="dk1"/>
          </a:lnRef>
          <a:fillRef idx="0">
            <a:schemeClr val="dk1"/>
          </a:fillRef>
          <a:effectRef idx="0">
            <a:schemeClr val="dk1"/>
          </a:effectRef>
          <a:fontRef idx="minor">
            <a:schemeClr val="tx1"/>
          </a:fontRef>
        </p:style>
      </p:cxnSp>
      <p:sp>
        <p:nvSpPr>
          <p:cNvPr id="13" name="Rectangle 12"/>
          <p:cNvSpPr/>
          <p:nvPr/>
        </p:nvSpPr>
        <p:spPr>
          <a:xfrm>
            <a:off x="71438" y="2181225"/>
            <a:ext cx="8964612" cy="46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Rectangle 13"/>
          <p:cNvSpPr/>
          <p:nvPr/>
        </p:nvSpPr>
        <p:spPr>
          <a:xfrm>
            <a:off x="107950" y="5019675"/>
            <a:ext cx="8964613" cy="44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780" name="TextBox 14"/>
          <p:cNvSpPr txBox="1">
            <a:spLocks noChangeArrowheads="1"/>
          </p:cNvSpPr>
          <p:nvPr/>
        </p:nvSpPr>
        <p:spPr bwMode="auto">
          <a:xfrm>
            <a:off x="7145338" y="5575300"/>
            <a:ext cx="1169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Calibri" panose="020F0502020204030204" pitchFamily="34" charset="0"/>
              </a:rPr>
              <a:t>2450 MHz</a:t>
            </a:r>
          </a:p>
          <a:p>
            <a:pPr eaLnBrk="1" hangingPunct="1">
              <a:spcBef>
                <a:spcPct val="0"/>
              </a:spcBef>
              <a:buFontTx/>
              <a:buNone/>
            </a:pPr>
            <a:r>
              <a:rPr lang="en-US" altLang="en-US" sz="1800">
                <a:latin typeface="Calibri" panose="020F0502020204030204" pitchFamily="34" charset="0"/>
              </a:rPr>
              <a:t>(2.45 GHz)</a:t>
            </a:r>
          </a:p>
        </p:txBody>
      </p:sp>
      <p:pic>
        <p:nvPicPr>
          <p:cNvPr id="220173" name="Picture 6"/>
          <p:cNvPicPr>
            <a:picLocks noChangeAspect="1" noChangeArrowheads="1"/>
          </p:cNvPicPr>
          <p:nvPr/>
        </p:nvPicPr>
        <p:blipFill>
          <a:blip r:embed="rId10">
            <a:extLst>
              <a:ext uri="{28A0092B-C50C-407E-A947-70E740481C1C}">
                <a14:useLocalDpi xmlns:a14="http://schemas.microsoft.com/office/drawing/2010/main" val="0"/>
              </a:ext>
            </a:extLst>
          </a:blip>
          <a:srcRect b="20000"/>
          <a:stretch>
            <a:fillRect/>
          </a:stretch>
        </p:blipFill>
        <p:spPr bwMode="auto">
          <a:xfrm>
            <a:off x="5943600" y="76200"/>
            <a:ext cx="32004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74" name="Text Box 7"/>
          <p:cNvSpPr txBox="1">
            <a:spLocks noChangeArrowheads="1"/>
          </p:cNvSpPr>
          <p:nvPr/>
        </p:nvSpPr>
        <p:spPr bwMode="auto">
          <a:xfrm>
            <a:off x="1066800" y="5105400"/>
            <a:ext cx="419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t>Microwave will not heat ice, but water will boil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repeatCount="indefinite" fill="remove"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220173"/>
                                        </p:tgtEl>
                                        <p:attrNameLst>
                                          <p:attrName>style.visibility</p:attrName>
                                        </p:attrNameLst>
                                      </p:cBhvr>
                                      <p:to>
                                        <p:strVal val="visible"/>
                                      </p:to>
                                    </p:set>
                                    <p:animEffect transition="in" filter="fade">
                                      <p:cBhvr>
                                        <p:cTn id="38" dur="2000"/>
                                        <p:tgtEl>
                                          <p:spTgt spid="22017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20174"/>
                                        </p:tgtEl>
                                        <p:attrNameLst>
                                          <p:attrName>style.visibility</p:attrName>
                                        </p:attrNameLst>
                                      </p:cBhvr>
                                      <p:to>
                                        <p:strVal val="visible"/>
                                      </p:to>
                                    </p:set>
                                    <p:animEffect transition="in" filter="dissolve">
                                      <p:cBhvr>
                                        <p:cTn id="43" dur="500"/>
                                        <p:tgtEl>
                                          <p:spTgt spid="220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Cool Shooters Ice Shot Glass Ma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4762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5943600" y="2514600"/>
            <a:ext cx="2787650" cy="579438"/>
            <a:chOff x="3408" y="2640"/>
            <a:chExt cx="1756" cy="365"/>
          </a:xfrm>
        </p:grpSpPr>
        <p:sp>
          <p:nvSpPr>
            <p:cNvPr id="33799" name="Text Box 8"/>
            <p:cNvSpPr txBox="1">
              <a:spLocks noChangeArrowheads="1"/>
            </p:cNvSpPr>
            <p:nvPr/>
          </p:nvSpPr>
          <p:spPr bwMode="auto">
            <a:xfrm>
              <a:off x="3408" y="2640"/>
              <a:ext cx="9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O=C=O</a:t>
              </a:r>
            </a:p>
          </p:txBody>
        </p:sp>
        <p:sp>
          <p:nvSpPr>
            <p:cNvPr id="33800" name="Text Box 9"/>
            <p:cNvSpPr txBox="1">
              <a:spLocks noChangeArrowheads="1"/>
            </p:cNvSpPr>
            <p:nvPr/>
          </p:nvSpPr>
          <p:spPr bwMode="auto">
            <a:xfrm>
              <a:off x="4416" y="2688"/>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Non-polar</a:t>
              </a:r>
            </a:p>
          </p:txBody>
        </p:sp>
      </p:grpSp>
      <p:sp>
        <p:nvSpPr>
          <p:cNvPr id="14346" name="Text Box 10"/>
          <p:cNvSpPr txBox="1">
            <a:spLocks noChangeArrowheads="1"/>
          </p:cNvSpPr>
          <p:nvPr/>
        </p:nvSpPr>
        <p:spPr bwMode="auto">
          <a:xfrm>
            <a:off x="5562600" y="3124200"/>
            <a:ext cx="4343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Microwave will heat Coke, without losing fizz </a:t>
            </a:r>
            <a:br>
              <a:rPr lang="en-US" altLang="en-US" sz="2400"/>
            </a:br>
            <a:r>
              <a:rPr lang="en-US" altLang="en-US" sz="2400"/>
              <a:t>(no nucleation as on </a:t>
            </a:r>
            <a:br>
              <a:rPr lang="en-US" altLang="en-US" sz="2400"/>
            </a:br>
            <a:r>
              <a:rPr lang="en-US" altLang="en-US" sz="2400"/>
              <a:t>stovetop)</a:t>
            </a:r>
          </a:p>
        </p:txBody>
      </p:sp>
      <p:pic>
        <p:nvPicPr>
          <p:cNvPr id="33797" name="Picture 6"/>
          <p:cNvPicPr>
            <a:picLocks noChangeAspect="1" noChangeArrowheads="1"/>
          </p:cNvPicPr>
          <p:nvPr/>
        </p:nvPicPr>
        <p:blipFill>
          <a:blip r:embed="rId4">
            <a:extLst>
              <a:ext uri="{28A0092B-C50C-407E-A947-70E740481C1C}">
                <a14:useLocalDpi xmlns:a14="http://schemas.microsoft.com/office/drawing/2010/main" val="0"/>
              </a:ext>
            </a:extLst>
          </a:blip>
          <a:srcRect b="20000"/>
          <a:stretch>
            <a:fillRect/>
          </a:stretch>
        </p:blipFill>
        <p:spPr bwMode="auto">
          <a:xfrm>
            <a:off x="5943600" y="76200"/>
            <a:ext cx="32004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7"/>
          <p:cNvSpPr txBox="1">
            <a:spLocks noChangeArrowheads="1"/>
          </p:cNvSpPr>
          <p:nvPr/>
        </p:nvSpPr>
        <p:spPr bwMode="auto">
          <a:xfrm>
            <a:off x="1219200" y="5181600"/>
            <a:ext cx="419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t>Microwave will not heat ice, but water will boil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4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3" descr="KCS10-S1-02"/>
          <p:cNvPicPr>
            <a:picLocks noChangeAspect="1" noChangeArrowheads="1"/>
          </p:cNvPicPr>
          <p:nvPr/>
        </p:nvPicPr>
        <p:blipFill>
          <a:blip r:embed="rId3">
            <a:extLst>
              <a:ext uri="{28A0092B-C50C-407E-A947-70E740481C1C}">
                <a14:useLocalDpi xmlns:a14="http://schemas.microsoft.com/office/drawing/2010/main" val="0"/>
              </a:ext>
            </a:extLst>
          </a:blip>
          <a:srcRect t="24889"/>
          <a:stretch>
            <a:fillRect/>
          </a:stretch>
        </p:blipFill>
        <p:spPr bwMode="auto">
          <a:xfrm>
            <a:off x="1600200" y="2743200"/>
            <a:ext cx="5715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4"/>
          <p:cNvSpPr txBox="1">
            <a:spLocks noChangeArrowheads="1"/>
          </p:cNvSpPr>
          <p:nvPr/>
        </p:nvSpPr>
        <p:spPr bwMode="auto">
          <a:xfrm>
            <a:off x="0" y="21272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Whipping egg whites, beat (stabilized), flavor &amp; cooked in a microwave</a:t>
            </a:r>
          </a:p>
        </p:txBody>
      </p:sp>
      <p:pic>
        <p:nvPicPr>
          <p:cNvPr id="35844" name="Picture 6" descr="Sess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descr="Sess1-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685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descr="Sess1-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685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10"/>
          <p:cNvSpPr txBox="1">
            <a:spLocks noChangeArrowheads="1"/>
          </p:cNvSpPr>
          <p:nvPr/>
        </p:nvSpPr>
        <p:spPr bwMode="auto">
          <a:xfrm>
            <a:off x="3200400" y="6096000"/>
            <a:ext cx="5029200" cy="5191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altLang="en-US" sz="2800"/>
              <a:t>Denaturation -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icture 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0005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fo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457200" y="2438400"/>
            <a:ext cx="8534400" cy="7112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spcBef>
                <a:spcPct val="20000"/>
              </a:spcBef>
              <a:buChar char="•"/>
              <a:defRPr sz="3200">
                <a:solidFill>
                  <a:schemeClr val="tx1"/>
                </a:solidFill>
                <a:latin typeface="Arial" panose="020B0604020202020204" pitchFamily="34" charset="0"/>
              </a:defRPr>
            </a:lvl1pPr>
            <a:lvl2pPr marL="742950" indent="-285750" defTabSz="1019175">
              <a:spcBef>
                <a:spcPct val="20000"/>
              </a:spcBef>
              <a:buChar char="–"/>
              <a:defRPr sz="2800">
                <a:solidFill>
                  <a:schemeClr val="tx1"/>
                </a:solidFill>
                <a:latin typeface="Arial" panose="020B0604020202020204" pitchFamily="34" charset="0"/>
              </a:defRPr>
            </a:lvl2pPr>
            <a:lvl3pPr marL="1143000" indent="-228600" defTabSz="1019175">
              <a:spcBef>
                <a:spcPct val="20000"/>
              </a:spcBef>
              <a:buChar char="•"/>
              <a:defRPr sz="2400">
                <a:solidFill>
                  <a:schemeClr val="tx1"/>
                </a:solidFill>
                <a:latin typeface="Arial" panose="020B0604020202020204" pitchFamily="34" charset="0"/>
              </a:defRPr>
            </a:lvl3pPr>
            <a:lvl4pPr marL="1600200" indent="-228600" defTabSz="1019175">
              <a:spcBef>
                <a:spcPct val="20000"/>
              </a:spcBef>
              <a:buChar char="–"/>
              <a:defRPr sz="2000">
                <a:solidFill>
                  <a:schemeClr val="tx1"/>
                </a:solidFill>
                <a:latin typeface="Arial" panose="020B0604020202020204" pitchFamily="34" charset="0"/>
              </a:defRPr>
            </a:lvl4pPr>
            <a:lvl5pPr marL="2057400" indent="-228600" defTabSz="1019175">
              <a:spcBef>
                <a:spcPct val="20000"/>
              </a:spcBef>
              <a:buChar char="»"/>
              <a:defRPr sz="2000">
                <a:solidFill>
                  <a:schemeClr val="tx1"/>
                </a:solidFill>
                <a:latin typeface="Arial" panose="020B0604020202020204" pitchFamily="34" charset="0"/>
              </a:defRPr>
            </a:lvl5pPr>
            <a:lvl6pPr marL="25146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chemeClr val="bg1"/>
                </a:solidFill>
              </a:rPr>
              <a:t>Lipids and Emulsifiers</a:t>
            </a:r>
          </a:p>
        </p:txBody>
      </p:sp>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28600"/>
            <a:ext cx="4676775"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848100"/>
            <a:ext cx="4038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876800"/>
            <a:ext cx="3657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8" descr="793px-Oleic-acid-skelet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029200"/>
            <a:ext cx="75533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57200" y="228600"/>
            <a:ext cx="814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Triglycerides are three fatty acids joined to a molecule of glycerol (a tri-alcohol)</a:t>
            </a:r>
          </a:p>
        </p:txBody>
      </p:sp>
      <p:graphicFrame>
        <p:nvGraphicFramePr>
          <p:cNvPr id="41987" name="Object 3"/>
          <p:cNvGraphicFramePr>
            <a:graphicFrameLocks noChangeAspect="1"/>
          </p:cNvGraphicFramePr>
          <p:nvPr/>
        </p:nvGraphicFramePr>
        <p:xfrm>
          <a:off x="457200" y="1981200"/>
          <a:ext cx="1752600" cy="625475"/>
        </p:xfrm>
        <a:graphic>
          <a:graphicData uri="http://schemas.openxmlformats.org/presentationml/2006/ole">
            <mc:AlternateContent xmlns:mc="http://schemas.openxmlformats.org/markup-compatibility/2006">
              <mc:Choice xmlns:v="urn:schemas-microsoft-com:vml" Requires="v">
                <p:oleObj spid="_x0000_s42045" name="CS ChemDraw Drawing" r:id="rId4" imgW="943068" imgH="336433" progId="ChemDraw.Document.6.0">
                  <p:embed/>
                </p:oleObj>
              </mc:Choice>
              <mc:Fallback>
                <p:oleObj name="CS ChemDraw Drawing" r:id="rId4" imgW="943068" imgH="336433" progId="ChemDraw.Document.6.0">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81200"/>
                        <a:ext cx="17526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4"/>
          <p:cNvSpPr txBox="1">
            <a:spLocks noChangeArrowheads="1"/>
          </p:cNvSpPr>
          <p:nvPr/>
        </p:nvSpPr>
        <p:spPr bwMode="auto">
          <a:xfrm>
            <a:off x="990600" y="2590800"/>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water</a:t>
            </a:r>
          </a:p>
        </p:txBody>
      </p:sp>
      <p:graphicFrame>
        <p:nvGraphicFramePr>
          <p:cNvPr id="41989" name="Object 5"/>
          <p:cNvGraphicFramePr>
            <a:graphicFrameLocks noChangeAspect="1"/>
          </p:cNvGraphicFramePr>
          <p:nvPr/>
        </p:nvGraphicFramePr>
        <p:xfrm>
          <a:off x="381000" y="3124200"/>
          <a:ext cx="2090738" cy="742950"/>
        </p:xfrm>
        <a:graphic>
          <a:graphicData uri="http://schemas.openxmlformats.org/presentationml/2006/ole">
            <mc:AlternateContent xmlns:mc="http://schemas.openxmlformats.org/markup-compatibility/2006">
              <mc:Choice xmlns:v="urn:schemas-microsoft-com:vml" Requires="v">
                <p:oleObj spid="_x0000_s42046" name="CS ChemDraw Drawing" r:id="rId6" imgW="947351" imgH="336433" progId="ChemDraw.Document.6.0">
                  <p:embed/>
                </p:oleObj>
              </mc:Choice>
              <mc:Fallback>
                <p:oleObj name="CS ChemDraw Drawing" r:id="rId6" imgW="947351" imgH="336433" progId="ChemDraw.Document.6.0">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124200"/>
                        <a:ext cx="2090738"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0" name="Text Box 6"/>
          <p:cNvSpPr txBox="1">
            <a:spLocks noChangeArrowheads="1"/>
          </p:cNvSpPr>
          <p:nvPr/>
        </p:nvSpPr>
        <p:spPr bwMode="auto">
          <a:xfrm>
            <a:off x="990600" y="3733800"/>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alcoh</a:t>
            </a:r>
            <a:r>
              <a:rPr lang="en-US" altLang="en-US" sz="1800" b="1"/>
              <a:t>ol</a:t>
            </a:r>
          </a:p>
        </p:txBody>
      </p:sp>
      <p:sp>
        <p:nvSpPr>
          <p:cNvPr id="41991" name="Text Box 7"/>
          <p:cNvSpPr txBox="1">
            <a:spLocks noChangeArrowheads="1"/>
          </p:cNvSpPr>
          <p:nvPr/>
        </p:nvSpPr>
        <p:spPr bwMode="auto">
          <a:xfrm>
            <a:off x="3124200" y="2438400"/>
            <a:ext cx="457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R- = CH</a:t>
            </a:r>
            <a:r>
              <a:rPr lang="en-US" altLang="en-US" sz="1600" baseline="-25000"/>
              <a:t>3</a:t>
            </a:r>
            <a:r>
              <a:rPr lang="en-US" altLang="en-US" sz="1600"/>
              <a:t>- , </a:t>
            </a:r>
            <a:r>
              <a:rPr lang="en-US" altLang="en-US" sz="1800"/>
              <a:t>CH</a:t>
            </a:r>
            <a:r>
              <a:rPr lang="en-US" altLang="en-US" sz="1600" baseline="-25000"/>
              <a:t>3</a:t>
            </a:r>
            <a:r>
              <a:rPr lang="en-US" altLang="en-US" sz="1600"/>
              <a:t>-CH</a:t>
            </a:r>
            <a:r>
              <a:rPr lang="en-US" altLang="en-US" sz="1600" baseline="-25000"/>
              <a:t>2</a:t>
            </a:r>
            <a:r>
              <a:rPr lang="en-US" altLang="en-US" sz="1600"/>
              <a:t>- , </a:t>
            </a:r>
            <a:r>
              <a:rPr lang="en-US" altLang="en-US" sz="1800"/>
              <a:t>CH</a:t>
            </a:r>
            <a:r>
              <a:rPr lang="en-US" altLang="en-US" sz="1600" baseline="-25000"/>
              <a:t>3</a:t>
            </a:r>
            <a:r>
              <a:rPr lang="en-US" altLang="en-US" sz="1600"/>
              <a:t>-CH</a:t>
            </a:r>
            <a:r>
              <a:rPr lang="en-US" altLang="en-US" sz="1600" baseline="-25000"/>
              <a:t>2</a:t>
            </a:r>
            <a:r>
              <a:rPr lang="en-US" altLang="en-US" sz="1600"/>
              <a:t>-</a:t>
            </a:r>
            <a:r>
              <a:rPr lang="en-US" altLang="en-US" sz="1800"/>
              <a:t>CH</a:t>
            </a:r>
            <a:r>
              <a:rPr lang="en-US" altLang="en-US" sz="1800" baseline="-25000"/>
              <a:t>2</a:t>
            </a:r>
            <a:r>
              <a:rPr lang="en-US" altLang="en-US" sz="1800"/>
              <a:t>-   etc.</a:t>
            </a:r>
          </a:p>
          <a:p>
            <a:pPr eaLnBrk="1" hangingPunct="1">
              <a:spcBef>
                <a:spcPct val="0"/>
              </a:spcBef>
              <a:buFontTx/>
              <a:buNone/>
            </a:pPr>
            <a:r>
              <a:rPr lang="en-US" altLang="en-US" sz="1800"/>
              <a:t>(remember: C can have 4 bonds, so the end group will be CH</a:t>
            </a:r>
            <a:r>
              <a:rPr lang="en-US" altLang="en-US" sz="1600" baseline="-25000"/>
              <a:t>3</a:t>
            </a:r>
            <a:r>
              <a:rPr lang="en-US" altLang="en-US" sz="1800"/>
              <a:t>)</a:t>
            </a:r>
          </a:p>
        </p:txBody>
      </p:sp>
      <p:graphicFrame>
        <p:nvGraphicFramePr>
          <p:cNvPr id="41992" name="Object 8"/>
          <p:cNvGraphicFramePr>
            <a:graphicFrameLocks noChangeAspect="1"/>
          </p:cNvGraphicFramePr>
          <p:nvPr/>
        </p:nvGraphicFramePr>
        <p:xfrm>
          <a:off x="6172200" y="3581400"/>
          <a:ext cx="779463" cy="1600200"/>
        </p:xfrm>
        <a:graphic>
          <a:graphicData uri="http://schemas.openxmlformats.org/presentationml/2006/ole">
            <mc:AlternateContent xmlns:mc="http://schemas.openxmlformats.org/markup-compatibility/2006">
              <mc:Choice xmlns:v="urn:schemas-microsoft-com:vml" Requires="v">
                <p:oleObj spid="_x0000_s42047" name="CS ChemDraw Drawing" r:id="rId8" imgW="497895" imgH="1022151" progId="ChemDraw.Document.6.0">
                  <p:embed/>
                </p:oleObj>
              </mc:Choice>
              <mc:Fallback>
                <p:oleObj name="CS ChemDraw Drawing" r:id="rId8" imgW="497895" imgH="1022151" progId="ChemDraw.Document.6.0">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581400"/>
                        <a:ext cx="77946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3" name="Text Box 9"/>
          <p:cNvSpPr txBox="1">
            <a:spLocks noChangeArrowheads="1"/>
          </p:cNvSpPr>
          <p:nvPr/>
        </p:nvSpPr>
        <p:spPr bwMode="auto">
          <a:xfrm>
            <a:off x="7086600" y="4038600"/>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glycerol</a:t>
            </a:r>
          </a:p>
        </p:txBody>
      </p:sp>
      <p:pic>
        <p:nvPicPr>
          <p:cNvPr id="41994" name="Picture 10" descr="Myristic_aci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5638800"/>
            <a:ext cx="39624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9200" y="5334000"/>
            <a:ext cx="35814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 Box 12"/>
          <p:cNvSpPr txBox="1">
            <a:spLocks noChangeArrowheads="1"/>
          </p:cNvSpPr>
          <p:nvPr/>
        </p:nvSpPr>
        <p:spPr bwMode="auto">
          <a:xfrm>
            <a:off x="2971800" y="6096000"/>
            <a:ext cx="117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Fatty acid</a:t>
            </a:r>
          </a:p>
        </p:txBody>
      </p:sp>
      <p:sp>
        <p:nvSpPr>
          <p:cNvPr id="41997" name="Oval 13"/>
          <p:cNvSpPr>
            <a:spLocks noChangeArrowheads="1"/>
          </p:cNvSpPr>
          <p:nvPr/>
        </p:nvSpPr>
        <p:spPr bwMode="auto">
          <a:xfrm>
            <a:off x="457200" y="5105400"/>
            <a:ext cx="1371600" cy="1371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998" name="Text Box 14"/>
          <p:cNvSpPr txBox="1">
            <a:spLocks noChangeArrowheads="1"/>
          </p:cNvSpPr>
          <p:nvPr/>
        </p:nvSpPr>
        <p:spPr bwMode="auto">
          <a:xfrm>
            <a:off x="1828800" y="5181600"/>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Carboxylic acid (COOH) </a:t>
            </a:r>
          </a:p>
        </p:txBody>
      </p:sp>
      <p:pic>
        <p:nvPicPr>
          <p:cNvPr id="41999" name="Picture 15" descr="Fat_triglyceride_shorthand_formul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000" y="609600"/>
            <a:ext cx="381000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52400"/>
            <a:ext cx="8229600" cy="955675"/>
          </a:xfrm>
        </p:spPr>
        <p:txBody>
          <a:bodyPr/>
          <a:lstStyle/>
          <a:p>
            <a:pPr eaLnBrk="1" hangingPunct="1"/>
            <a:r>
              <a:rPr lang="en-US" altLang="en-US" sz="2900" smtClean="0"/>
              <a:t>Triglycerides: Fatty Acids and Glycerol</a:t>
            </a:r>
          </a:p>
        </p:txBody>
      </p:sp>
      <p:sp>
        <p:nvSpPr>
          <p:cNvPr id="44035" name="Rectangle 3"/>
          <p:cNvSpPr>
            <a:spLocks noGrp="1" noChangeArrowheads="1"/>
          </p:cNvSpPr>
          <p:nvPr>
            <p:ph type="body" idx="1"/>
          </p:nvPr>
        </p:nvSpPr>
        <p:spPr>
          <a:xfrm>
            <a:off x="381000" y="1143000"/>
            <a:ext cx="8229600" cy="2371725"/>
          </a:xfrm>
        </p:spPr>
        <p:txBody>
          <a:bodyPr/>
          <a:lstStyle/>
          <a:p>
            <a:pPr eaLnBrk="1" hangingPunct="1"/>
            <a:r>
              <a:rPr lang="en-US" altLang="en-US" sz="2800" smtClean="0"/>
              <a:t>95 percent of dietary fat and stored fat</a:t>
            </a:r>
          </a:p>
          <a:p>
            <a:pPr eaLnBrk="1" hangingPunct="1"/>
            <a:r>
              <a:rPr lang="en-US" altLang="en-US" sz="2800" smtClean="0"/>
              <a:t>Triglyceride = Glycerol + 3 fatty acids</a:t>
            </a:r>
          </a:p>
        </p:txBody>
      </p:sp>
      <p:pic>
        <p:nvPicPr>
          <p:cNvPr id="44036" name="Picture 4" descr="triglyceride, glycerol and free fatty acid in olive 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16138"/>
            <a:ext cx="4800600"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5"/>
          <p:cNvSpPr>
            <a:spLocks noChangeArrowheads="1"/>
          </p:cNvSpPr>
          <p:nvPr/>
        </p:nvSpPr>
        <p:spPr bwMode="auto">
          <a:xfrm>
            <a:off x="5105400" y="6553200"/>
            <a:ext cx="403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http://www.oliveoilsource.com/olivechemistry.htm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0"/>
            <a:ext cx="8229600" cy="955675"/>
          </a:xfrm>
        </p:spPr>
        <p:txBody>
          <a:bodyPr/>
          <a:lstStyle/>
          <a:p>
            <a:pPr eaLnBrk="1" hangingPunct="1"/>
            <a:r>
              <a:rPr lang="en-US" altLang="en-US" sz="2900" i="1" smtClean="0"/>
              <a:t>Saturated &amp; Unsaturated (Cis and Trans) Fatty Acids</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287655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793px-Oleic-acid-skele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57400"/>
            <a:ext cx="44958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p:cNvSpPr>
            <a:spLocks noChangeArrowheads="1"/>
          </p:cNvSpPr>
          <p:nvPr/>
        </p:nvSpPr>
        <p:spPr bwMode="auto">
          <a:xfrm>
            <a:off x="228600" y="3429000"/>
            <a:ext cx="39719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Oleic acid is a </a:t>
            </a:r>
            <a:r>
              <a:rPr lang="en-US" altLang="en-US" sz="1400" b="1"/>
              <a:t>cis</a:t>
            </a:r>
            <a:r>
              <a:rPr lang="en-US" altLang="en-US" sz="1400"/>
              <a:t> unsaturated fatty acid that comprises 55–80% of olive oil.</a:t>
            </a:r>
          </a:p>
          <a:p>
            <a:pPr eaLnBrk="1" hangingPunct="1">
              <a:spcBef>
                <a:spcPct val="0"/>
              </a:spcBef>
              <a:buFontTx/>
              <a:buNone/>
            </a:pPr>
            <a:r>
              <a:rPr lang="en-US" altLang="en-US" sz="1400"/>
              <a:t>Cis = on the same side (of the double bond) </a:t>
            </a:r>
          </a:p>
        </p:txBody>
      </p:sp>
      <p:pic>
        <p:nvPicPr>
          <p:cNvPr id="4608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495800"/>
            <a:ext cx="28194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181600"/>
            <a:ext cx="42672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Rectangle 8"/>
          <p:cNvSpPr>
            <a:spLocks noChangeArrowheads="1"/>
          </p:cNvSpPr>
          <p:nvPr/>
        </p:nvSpPr>
        <p:spPr bwMode="auto">
          <a:xfrm>
            <a:off x="304800" y="6096000"/>
            <a:ext cx="36337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Elaidic acid is a </a:t>
            </a:r>
            <a:r>
              <a:rPr lang="en-US" altLang="en-US" sz="1400" b="1"/>
              <a:t>trans</a:t>
            </a:r>
            <a:r>
              <a:rPr lang="en-US" altLang="en-US" sz="1400"/>
              <a:t> unsaturated fatty acid</a:t>
            </a:r>
          </a:p>
          <a:p>
            <a:pPr eaLnBrk="1" hangingPunct="1">
              <a:spcBef>
                <a:spcPct val="0"/>
              </a:spcBef>
              <a:buFontTx/>
              <a:buNone/>
            </a:pPr>
            <a:r>
              <a:rPr lang="en-US" altLang="en-US" sz="1400"/>
              <a:t>Trans = across</a:t>
            </a:r>
          </a:p>
        </p:txBody>
      </p:sp>
      <p:sp>
        <p:nvSpPr>
          <p:cNvPr id="46089" name="Text Box 9"/>
          <p:cNvSpPr txBox="1">
            <a:spLocks noChangeArrowheads="1"/>
          </p:cNvSpPr>
          <p:nvPr/>
        </p:nvSpPr>
        <p:spPr bwMode="auto">
          <a:xfrm>
            <a:off x="5089525" y="3313113"/>
            <a:ext cx="37274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These have the same composition </a:t>
            </a:r>
          </a:p>
          <a:p>
            <a:pPr eaLnBrk="1" hangingPunct="1">
              <a:spcBef>
                <a:spcPct val="0"/>
              </a:spcBef>
              <a:buFontTx/>
              <a:buNone/>
            </a:pPr>
            <a:r>
              <a:rPr lang="en-US" altLang="en-US" sz="1800"/>
              <a:t>(no. of atoms). They are </a:t>
            </a:r>
            <a:r>
              <a:rPr lang="en-US" altLang="en-US" sz="1800" b="1" i="1"/>
              <a:t>isomers</a:t>
            </a:r>
            <a:r>
              <a:rPr lang="en-US" altLang="en-US" sz="1800"/>
              <a:t>  </a:t>
            </a:r>
          </a:p>
          <a:p>
            <a:pPr eaLnBrk="1" hangingPunct="1">
              <a:spcBef>
                <a:spcPct val="0"/>
              </a:spcBef>
              <a:buFontTx/>
              <a:buNone/>
            </a:pPr>
            <a:r>
              <a:rPr lang="en-US" altLang="en-US" sz="1800"/>
              <a:t>Specifically </a:t>
            </a:r>
            <a:r>
              <a:rPr lang="en-US" altLang="en-US" sz="1800" i="1"/>
              <a:t>geometric</a:t>
            </a:r>
            <a:r>
              <a:rPr lang="en-US" altLang="en-US" sz="1800"/>
              <a:t> isomers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The Kitchen Chemistry Sessions</a:t>
            </a:r>
            <a:endParaRPr lang="en-US" sz="3200" b="1" dirty="0"/>
          </a:p>
        </p:txBody>
      </p:sp>
      <p:sp>
        <p:nvSpPr>
          <p:cNvPr id="3" name="Content Placeholder 2"/>
          <p:cNvSpPr>
            <a:spLocks noGrp="1"/>
          </p:cNvSpPr>
          <p:nvPr>
            <p:ph idx="1"/>
          </p:nvPr>
        </p:nvSpPr>
        <p:spPr/>
        <p:txBody>
          <a:bodyPr/>
          <a:lstStyle/>
          <a:p>
            <a:r>
              <a:rPr lang="en-US" dirty="0" smtClean="0"/>
              <a:t>Why</a:t>
            </a:r>
          </a:p>
          <a:p>
            <a:r>
              <a:rPr lang="en-US" dirty="0" smtClean="0"/>
              <a:t>(Some)</a:t>
            </a:r>
            <a:r>
              <a:rPr lang="en-US" b="1" dirty="0" smtClean="0"/>
              <a:t>What</a:t>
            </a:r>
            <a:r>
              <a:rPr lang="en-US" dirty="0" smtClean="0"/>
              <a:t>  (+ how)</a:t>
            </a:r>
          </a:p>
          <a:p>
            <a:r>
              <a:rPr lang="en-US" sz="2800" dirty="0" smtClean="0"/>
              <a:t>So</a:t>
            </a:r>
            <a:endParaRPr lang="en-US" dirty="0" smtClean="0"/>
          </a:p>
          <a:p>
            <a:r>
              <a:rPr lang="en-US" dirty="0" smtClean="0"/>
              <a:t>Challenges</a:t>
            </a:r>
            <a:endParaRPr lang="en-US" dirty="0"/>
          </a:p>
        </p:txBody>
      </p:sp>
    </p:spTree>
    <p:extLst>
      <p:ext uri="{BB962C8B-B14F-4D97-AF65-F5344CB8AC3E}">
        <p14:creationId xmlns:p14="http://schemas.microsoft.com/office/powerpoint/2010/main" val="15504940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800px-LAnumb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4008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457200" y="2895600"/>
            <a:ext cx="83058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Linoleic acid</a:t>
            </a:r>
          </a:p>
          <a:p>
            <a:pPr eaLnBrk="1" hangingPunct="1">
              <a:spcBef>
                <a:spcPct val="0"/>
              </a:spcBef>
              <a:buFontTx/>
              <a:buNone/>
            </a:pPr>
            <a:r>
              <a:rPr lang="en-US" altLang="en-US" sz="1800"/>
              <a:t>(commonly found in vegetable oil) is an </a:t>
            </a:r>
            <a:r>
              <a:rPr lang="el-GR" altLang="en-US" sz="1800">
                <a:cs typeface="Arial" panose="020B0604020202020204" pitchFamily="34" charset="0"/>
              </a:rPr>
              <a:t>ω</a:t>
            </a:r>
            <a:r>
              <a:rPr lang="en-US" altLang="en-US" sz="1800">
                <a:cs typeface="Arial" panose="020B0604020202020204" pitchFamily="34" charset="0"/>
              </a:rPr>
              <a:t>-6 fatty acid </a:t>
            </a:r>
          </a:p>
          <a:p>
            <a:pPr eaLnBrk="1" hangingPunct="1">
              <a:spcBef>
                <a:spcPct val="0"/>
              </a:spcBef>
              <a:buFontTx/>
              <a:buNone/>
            </a:pPr>
            <a:r>
              <a:rPr lang="el-GR" altLang="en-US" sz="1800"/>
              <a:t>ω</a:t>
            </a:r>
            <a:r>
              <a:rPr lang="en-US" altLang="en-US" sz="1800"/>
              <a:t> </a:t>
            </a:r>
            <a:r>
              <a:rPr lang="en-US" altLang="en-US" sz="1800">
                <a:cs typeface="Arial" panose="020B0604020202020204" pitchFamily="34" charset="0"/>
              </a:rPr>
              <a:t>refers to the position of the double bond from the CH</a:t>
            </a:r>
            <a:r>
              <a:rPr lang="en-US" altLang="en-US" sz="1800" baseline="-25000">
                <a:cs typeface="Arial" panose="020B0604020202020204" pitchFamily="34" charset="0"/>
              </a:rPr>
              <a:t>3</a:t>
            </a:r>
            <a:r>
              <a:rPr lang="en-US" altLang="en-US" sz="1800">
                <a:cs typeface="Arial" panose="020B0604020202020204" pitchFamily="34" charset="0"/>
              </a:rPr>
              <a:t> end of the chain</a:t>
            </a:r>
          </a:p>
          <a:p>
            <a:pPr eaLnBrk="1" hangingPunct="1">
              <a:spcBef>
                <a:spcPct val="0"/>
              </a:spcBef>
              <a:buFontTx/>
              <a:buNone/>
            </a:pPr>
            <a:endParaRPr lang="en-US" altLang="en-US" sz="1800">
              <a:cs typeface="Arial" panose="020B0604020202020204" pitchFamily="34" charset="0"/>
            </a:endParaRPr>
          </a:p>
          <a:p>
            <a:pPr eaLnBrk="1" hangingPunct="1">
              <a:spcBef>
                <a:spcPct val="0"/>
              </a:spcBef>
              <a:buFontTx/>
              <a:buNone/>
            </a:pPr>
            <a:r>
              <a:rPr lang="en-US" altLang="en-US" sz="1800">
                <a:cs typeface="Arial" panose="020B0604020202020204" pitchFamily="34" charset="0"/>
              </a:rPr>
              <a:t>In organic chemistry the acid group would be numbered first and the unsaturations would be at positions 9 and 12 (and 15); the </a:t>
            </a:r>
          </a:p>
          <a:p>
            <a:pPr eaLnBrk="1" hangingPunct="1">
              <a:spcBef>
                <a:spcPct val="0"/>
              </a:spcBef>
              <a:buFontTx/>
              <a:buNone/>
            </a:pPr>
            <a:endParaRPr lang="en-US" altLang="en-US" sz="1800">
              <a:cs typeface="Arial" panose="020B0604020202020204" pitchFamily="34" charset="0"/>
            </a:endParaRPr>
          </a:p>
          <a:p>
            <a:pPr eaLnBrk="1" hangingPunct="1">
              <a:spcBef>
                <a:spcPct val="0"/>
              </a:spcBef>
              <a:buFontTx/>
              <a:buNone/>
            </a:pPr>
            <a:r>
              <a:rPr lang="el-GR" altLang="en-US" sz="1800">
                <a:cs typeface="Arial" panose="020B0604020202020204" pitchFamily="34" charset="0"/>
              </a:rPr>
              <a:t>Linoleic acid 	CH</a:t>
            </a:r>
            <a:r>
              <a:rPr lang="el-GR" altLang="en-US" sz="1800" baseline="-25000">
                <a:cs typeface="Arial" panose="020B0604020202020204" pitchFamily="34" charset="0"/>
              </a:rPr>
              <a:t>3</a:t>
            </a:r>
            <a:r>
              <a:rPr lang="el-GR" altLang="en-US" sz="1800">
                <a:cs typeface="Arial" panose="020B0604020202020204" pitchFamily="34" charset="0"/>
              </a:rPr>
              <a:t>(CH</a:t>
            </a:r>
            <a:r>
              <a:rPr lang="el-GR" altLang="en-US" sz="1800" baseline="-25000">
                <a:cs typeface="Arial" panose="020B0604020202020204" pitchFamily="34" charset="0"/>
              </a:rPr>
              <a:t>2</a:t>
            </a:r>
            <a:r>
              <a:rPr lang="el-GR" altLang="en-US" sz="1800">
                <a:cs typeface="Arial" panose="020B0604020202020204" pitchFamily="34" charset="0"/>
              </a:rPr>
              <a:t>)</a:t>
            </a:r>
            <a:r>
              <a:rPr lang="el-GR" altLang="en-US" sz="1800" baseline="-25000">
                <a:cs typeface="Arial" panose="020B0604020202020204" pitchFamily="34" charset="0"/>
              </a:rPr>
              <a:t>4</a:t>
            </a:r>
            <a:r>
              <a:rPr lang="el-GR" altLang="en-US" sz="1800">
                <a:cs typeface="Arial" panose="020B0604020202020204" pitchFamily="34" charset="0"/>
              </a:rPr>
              <a:t>CH=CHCH</a:t>
            </a:r>
            <a:r>
              <a:rPr lang="el-GR" altLang="en-US" sz="1800" baseline="-25000">
                <a:cs typeface="Arial" panose="020B0604020202020204" pitchFamily="34" charset="0"/>
              </a:rPr>
              <a:t>2</a:t>
            </a:r>
            <a:r>
              <a:rPr lang="el-GR" altLang="en-US" sz="1800">
                <a:cs typeface="Arial" panose="020B0604020202020204" pitchFamily="34" charset="0"/>
              </a:rPr>
              <a:t>CH=CH(CH</a:t>
            </a:r>
            <a:r>
              <a:rPr lang="el-GR" altLang="en-US" sz="1800" baseline="-25000">
                <a:cs typeface="Arial" panose="020B0604020202020204" pitchFamily="34" charset="0"/>
              </a:rPr>
              <a:t>2</a:t>
            </a:r>
            <a:r>
              <a:rPr lang="el-GR" altLang="en-US" sz="1800">
                <a:cs typeface="Arial" panose="020B0604020202020204" pitchFamily="34" charset="0"/>
              </a:rPr>
              <a:t>)</a:t>
            </a:r>
            <a:r>
              <a:rPr lang="el-GR" altLang="en-US" sz="1800" baseline="-25000">
                <a:cs typeface="Arial" panose="020B0604020202020204" pitchFamily="34" charset="0"/>
              </a:rPr>
              <a:t>7</a:t>
            </a:r>
            <a:r>
              <a:rPr lang="el-GR" altLang="en-US" sz="1800">
                <a:cs typeface="Arial" panose="020B0604020202020204" pitchFamily="34" charset="0"/>
              </a:rPr>
              <a:t>COOH 	</a:t>
            </a:r>
            <a:endParaRPr lang="en-US" altLang="en-US" sz="1800">
              <a:cs typeface="Arial" panose="020B0604020202020204" pitchFamily="34" charset="0"/>
            </a:endParaRPr>
          </a:p>
          <a:p>
            <a:pPr eaLnBrk="1" hangingPunct="1">
              <a:spcBef>
                <a:spcPct val="0"/>
              </a:spcBef>
              <a:buFontTx/>
              <a:buNone/>
            </a:pPr>
            <a:r>
              <a:rPr lang="el-GR" altLang="en-US" sz="1800">
                <a:cs typeface="Arial" panose="020B0604020202020204" pitchFamily="34" charset="0"/>
              </a:rPr>
              <a:t>cis,cis-Δ</a:t>
            </a:r>
            <a:r>
              <a:rPr lang="el-GR" altLang="en-US" sz="1800" baseline="30000">
                <a:cs typeface="Arial" panose="020B0604020202020204" pitchFamily="34" charset="0"/>
              </a:rPr>
              <a:t>9</a:t>
            </a:r>
            <a:r>
              <a:rPr lang="el-GR" altLang="en-US" sz="1800">
                <a:cs typeface="Arial" panose="020B0604020202020204" pitchFamily="34" charset="0"/>
              </a:rPr>
              <a:t>,Δ</a:t>
            </a:r>
            <a:r>
              <a:rPr lang="el-GR" altLang="en-US" sz="1800" baseline="30000">
                <a:cs typeface="Arial" panose="020B0604020202020204" pitchFamily="34" charset="0"/>
              </a:rPr>
              <a:t>12</a:t>
            </a:r>
          </a:p>
        </p:txBody>
      </p:sp>
      <p:sp>
        <p:nvSpPr>
          <p:cNvPr id="48132" name="Oval 4"/>
          <p:cNvSpPr>
            <a:spLocks noChangeArrowheads="1"/>
          </p:cNvSpPr>
          <p:nvPr/>
        </p:nvSpPr>
        <p:spPr bwMode="auto">
          <a:xfrm>
            <a:off x="990600" y="1905000"/>
            <a:ext cx="1066800" cy="1066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8133" name="Picture 5" descr="444px-ALAnumb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57200"/>
            <a:ext cx="63563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Oval 6"/>
          <p:cNvSpPr>
            <a:spLocks noChangeArrowheads="1"/>
          </p:cNvSpPr>
          <p:nvPr/>
        </p:nvSpPr>
        <p:spPr bwMode="auto">
          <a:xfrm>
            <a:off x="838200" y="381000"/>
            <a:ext cx="1143000" cy="1143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8135" name="Rectangle 7"/>
          <p:cNvSpPr>
            <a:spLocks noChangeArrowheads="1"/>
          </p:cNvSpPr>
          <p:nvPr/>
        </p:nvSpPr>
        <p:spPr bwMode="auto">
          <a:xfrm>
            <a:off x="457200" y="1524000"/>
            <a:ext cx="3871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α-Linolenic acid: is an </a:t>
            </a:r>
            <a:r>
              <a:rPr lang="el-GR" altLang="en-US" sz="1800"/>
              <a:t>ω</a:t>
            </a:r>
            <a:r>
              <a:rPr lang="en-US" altLang="en-US" sz="1800"/>
              <a:t>-3 fatty acid </a:t>
            </a:r>
          </a:p>
        </p:txBody>
      </p:sp>
      <p:sp>
        <p:nvSpPr>
          <p:cNvPr id="48136" name="Text Box 8"/>
          <p:cNvSpPr txBox="1">
            <a:spLocks noChangeArrowheads="1"/>
          </p:cNvSpPr>
          <p:nvPr/>
        </p:nvSpPr>
        <p:spPr bwMode="auto">
          <a:xfrm>
            <a:off x="2117725" y="6056313"/>
            <a:ext cx="553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These double bonds can get oxidized (oils go rancid)</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0505"/>
          <p:cNvPicPr>
            <a:picLocks noChangeAspect="1" noChangeArrowheads="1"/>
          </p:cNvPicPr>
          <p:nvPr/>
        </p:nvPicPr>
        <p:blipFill>
          <a:blip r:embed="rId3">
            <a:extLst>
              <a:ext uri="{28A0092B-C50C-407E-A947-70E740481C1C}">
                <a14:useLocalDpi xmlns:a14="http://schemas.microsoft.com/office/drawing/2010/main" val="0"/>
              </a:ext>
            </a:extLst>
          </a:blip>
          <a:srcRect b="7394"/>
          <a:stretch>
            <a:fillRect/>
          </a:stretch>
        </p:blipFill>
        <p:spPr bwMode="auto">
          <a:xfrm>
            <a:off x="1371600" y="539750"/>
            <a:ext cx="6423025"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a:xfrm>
            <a:off x="457200" y="0"/>
            <a:ext cx="8229600" cy="838200"/>
          </a:xfrm>
          <a:noFill/>
        </p:spPr>
        <p:txBody>
          <a:bodyPr/>
          <a:lstStyle/>
          <a:p>
            <a:pPr eaLnBrk="1" hangingPunct="1"/>
            <a:r>
              <a:rPr lang="en-US" altLang="en-US" sz="2900" i="1" smtClean="0"/>
              <a:t>Saturated &amp; Unsaturated Fatty Acids</a:t>
            </a:r>
          </a:p>
        </p:txBody>
      </p:sp>
      <p:sp>
        <p:nvSpPr>
          <p:cNvPr id="50180" name="Rectangle 4"/>
          <p:cNvSpPr>
            <a:spLocks noChangeArrowheads="1"/>
          </p:cNvSpPr>
          <p:nvPr/>
        </p:nvSpPr>
        <p:spPr bwMode="auto">
          <a:xfrm>
            <a:off x="533400" y="6400800"/>
            <a:ext cx="6784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from Nutrition: Concepts and Controversies by Frances Sizer &amp; Ellie Whitney (Brooks Cole, 2007)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489325" y="369888"/>
            <a:ext cx="2697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Hydrogenation</a:t>
            </a:r>
            <a:endParaRPr lang="en-US" altLang="en-US" sz="2800"/>
          </a:p>
        </p:txBody>
      </p:sp>
      <p:sp>
        <p:nvSpPr>
          <p:cNvPr id="52227" name="Text Box 3"/>
          <p:cNvSpPr txBox="1">
            <a:spLocks noChangeArrowheads="1"/>
          </p:cNvSpPr>
          <p:nvPr/>
        </p:nvSpPr>
        <p:spPr bwMode="auto">
          <a:xfrm>
            <a:off x="762000" y="914400"/>
            <a:ext cx="681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Transformation of an unsaturated to a saturated hydrocarbon</a:t>
            </a:r>
          </a:p>
          <a:p>
            <a:pPr eaLnBrk="1" hangingPunct="1">
              <a:spcBef>
                <a:spcPct val="0"/>
              </a:spcBef>
              <a:buFontTx/>
              <a:buNone/>
            </a:pPr>
            <a:r>
              <a:rPr lang="en-US" altLang="en-US" sz="1800"/>
              <a:t>Typically this is done with a metal catalyst and a hydrogen source</a:t>
            </a:r>
          </a:p>
        </p:txBody>
      </p:sp>
      <p:graphicFrame>
        <p:nvGraphicFramePr>
          <p:cNvPr id="52228" name="Object 4"/>
          <p:cNvGraphicFramePr>
            <a:graphicFrameLocks noChangeAspect="1"/>
          </p:cNvGraphicFramePr>
          <p:nvPr/>
        </p:nvGraphicFramePr>
        <p:xfrm>
          <a:off x="2362200" y="1905000"/>
          <a:ext cx="4195763" cy="673100"/>
        </p:xfrm>
        <a:graphic>
          <a:graphicData uri="http://schemas.openxmlformats.org/presentationml/2006/ole">
            <mc:AlternateContent xmlns:mc="http://schemas.openxmlformats.org/markup-compatibility/2006">
              <mc:Choice xmlns:v="urn:schemas-microsoft-com:vml" Requires="v">
                <p:oleObj spid="_x0000_s52302" name="CS ChemDraw Drawing" r:id="rId4" imgW="4195366" imgH="673196" progId="ChemDraw.Document.6.0">
                  <p:embed/>
                </p:oleObj>
              </mc:Choice>
              <mc:Fallback>
                <p:oleObj name="CS ChemDraw Drawing" r:id="rId4" imgW="4195366" imgH="673196" progId="ChemDraw.Document.6.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905000"/>
                        <a:ext cx="4195763"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10"/>
          <p:cNvSpPr txBox="1">
            <a:spLocks noChangeArrowheads="1"/>
          </p:cNvSpPr>
          <p:nvPr/>
        </p:nvSpPr>
        <p:spPr bwMode="auto">
          <a:xfrm>
            <a:off x="5562600" y="4843463"/>
            <a:ext cx="37338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Typically oils are only </a:t>
            </a:r>
            <a:r>
              <a:rPr lang="en-US" altLang="en-US" sz="1800" i="1"/>
              <a:t>partially </a:t>
            </a:r>
            <a:r>
              <a:rPr lang="en-US" altLang="en-US" sz="1800"/>
              <a:t>hydrogenated – thus the cis form</a:t>
            </a:r>
          </a:p>
          <a:p>
            <a:pPr eaLnBrk="1" hangingPunct="1">
              <a:spcBef>
                <a:spcPct val="0"/>
              </a:spcBef>
              <a:buFontTx/>
              <a:buNone/>
            </a:pPr>
            <a:r>
              <a:rPr lang="en-US" altLang="en-US" sz="1800"/>
              <a:t>isomerizes to the trans form (more stable) by free rotation about the single bond (not possible in a double bond)</a:t>
            </a:r>
          </a:p>
          <a:p>
            <a:pPr eaLnBrk="1" hangingPunct="1">
              <a:spcBef>
                <a:spcPct val="0"/>
              </a:spcBef>
              <a:buFontTx/>
              <a:buNone/>
            </a:pPr>
            <a:endParaRPr lang="en-US" altLang="en-US" sz="1800"/>
          </a:p>
        </p:txBody>
      </p:sp>
      <p:grpSp>
        <p:nvGrpSpPr>
          <p:cNvPr id="2113" name="Group 65"/>
          <p:cNvGrpSpPr>
            <a:grpSpLocks/>
          </p:cNvGrpSpPr>
          <p:nvPr/>
        </p:nvGrpSpPr>
        <p:grpSpPr bwMode="auto">
          <a:xfrm>
            <a:off x="334963" y="2822575"/>
            <a:ext cx="8426450" cy="3587750"/>
            <a:chOff x="211" y="1778"/>
            <a:chExt cx="5308" cy="2260"/>
          </a:xfrm>
        </p:grpSpPr>
        <p:pic>
          <p:nvPicPr>
            <p:cNvPr id="52231" name="Ink 84"/>
            <p:cNvPicPr>
              <a:picLocks noRot="1" noChangeAspect="1" noEditPoints="1"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2086" y="3902"/>
              <a:ext cx="52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Ink 85"/>
            <p:cNvPicPr>
              <a:picLocks noRot="1" noChangeAspect="1" noEditPoints="1"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2677" y="3903"/>
              <a:ext cx="8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nk 86"/>
            <p:cNvPicPr>
              <a:picLocks noRot="1" noChangeAspect="1" noEditPoints="1"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2808" y="3891"/>
              <a:ext cx="7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nk 87"/>
            <p:cNvPicPr>
              <a:picLocks noRot="1" noChangeAspect="1" noEditPoints="1"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2940" y="3883"/>
              <a:ext cx="248"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5" name="Group 64"/>
            <p:cNvGrpSpPr>
              <a:grpSpLocks/>
            </p:cNvGrpSpPr>
            <p:nvPr/>
          </p:nvGrpSpPr>
          <p:grpSpPr bwMode="auto">
            <a:xfrm>
              <a:off x="211" y="1778"/>
              <a:ext cx="5308" cy="2127"/>
              <a:chOff x="211" y="1778"/>
              <a:chExt cx="5308" cy="2127"/>
            </a:xfrm>
          </p:grpSpPr>
          <p:sp>
            <p:nvSpPr>
              <p:cNvPr id="52236" name="Line 12"/>
              <p:cNvSpPr>
                <a:spLocks noChangeShapeType="1"/>
              </p:cNvSpPr>
              <p:nvPr/>
            </p:nvSpPr>
            <p:spPr bwMode="auto">
              <a:xfrm flipV="1">
                <a:off x="4368" y="2688"/>
                <a:ext cx="0"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2237" name="Ink 20"/>
              <p:cNvPicPr>
                <a:picLocks noRot="1" noChangeAspect="1" noEditPoints="1"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211" y="2001"/>
                <a:ext cx="30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Ink 21"/>
              <p:cNvPicPr>
                <a:picLocks noRot="1" noChangeAspect="1" noEditPoints="1"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628" y="1837"/>
                <a:ext cx="1017"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Ink 22"/>
              <p:cNvPicPr>
                <a:picLocks noRot="1" noChangeAspect="1" noEditPoints="1"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2396" y="1778"/>
                <a:ext cx="85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nk 23"/>
              <p:cNvPicPr>
                <a:picLocks noRot="1" noChangeAspect="1" noEditPoints="1"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3683" y="2170"/>
                <a:ext cx="1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nk 24"/>
              <p:cNvPicPr>
                <a:picLocks noRot="1" noChangeAspect="1" noEditPoints="1"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3910" y="2171"/>
                <a:ext cx="126"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Ink 25"/>
              <p:cNvPicPr>
                <a:picLocks noRot="1" noChangeAspect="1" noEditPoints="1"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4216" y="1808"/>
                <a:ext cx="882"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nk 26"/>
              <p:cNvPicPr>
                <a:picLocks noRot="1" noChangeAspect="1" noEditPoints="1"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1725" y="2152"/>
                <a:ext cx="16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nk 27"/>
              <p:cNvPicPr>
                <a:picLocks noRot="1" noChangeAspect="1" noEditPoints="1"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2201" y="2184"/>
                <a:ext cx="10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Ink 28"/>
              <p:cNvPicPr>
                <a:picLocks noRot="1" noChangeAspect="1" noEditPoints="1"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2408" y="2223"/>
                <a:ext cx="13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6" name="Ink 29"/>
              <p:cNvPicPr>
                <a:picLocks noRot="1" noChangeAspect="1" noEditPoints="1"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2755" y="2260"/>
                <a:ext cx="65"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7" name="Ink 30"/>
              <p:cNvPicPr>
                <a:picLocks noRot="1" noChangeAspect="1" noEditPoints="1"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2953" y="2204"/>
                <a:ext cx="26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8" name="Ink 31"/>
              <p:cNvPicPr>
                <a:picLocks noRot="1" noChangeAspect="1" noEditPoints="1"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3354" y="2106"/>
                <a:ext cx="19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9" name="Ink 32"/>
              <p:cNvPicPr>
                <a:picLocks noRot="1" noChangeAspect="1" noEditPoints="1"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414" y="2600"/>
                <a:ext cx="5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0" name="Ink 33"/>
              <p:cNvPicPr>
                <a:picLocks noRot="1" noChangeAspect="1" noEditPoints="1"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529" y="2593"/>
                <a:ext cx="53"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1" name="Ink 34"/>
              <p:cNvPicPr>
                <a:picLocks noRot="1" noChangeAspect="1" noEditPoints="1"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645" y="2607"/>
                <a:ext cx="4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2" name="Ink 35"/>
              <p:cNvPicPr>
                <a:picLocks noRot="1" noChangeAspect="1" noEditPoints="1"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747" y="2611"/>
                <a:ext cx="4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3" name="Ink 36"/>
              <p:cNvPicPr>
                <a:picLocks noRot="1" noChangeAspect="1" noEditPoints="1"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9" y="2602"/>
                <a:ext cx="24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4" name="Ink 37"/>
              <p:cNvPicPr>
                <a:picLocks noRot="1" noChangeAspect="1" noEditPoints="1"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1197" y="2584"/>
                <a:ext cx="17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5" name="Ink 38"/>
              <p:cNvPicPr>
                <a:picLocks noRot="1" noChangeAspect="1" noEditPoints="1"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1433" y="2575"/>
                <a:ext cx="6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6" name="Ink 39"/>
              <p:cNvPicPr>
                <a:picLocks noRot="1" noChangeAspect="1" noEditPoints="1"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2081" y="2505"/>
                <a:ext cx="52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7" name="Ink 40"/>
              <p:cNvPicPr>
                <a:picLocks noRot="1" noChangeAspect="1" noEditPoints="1"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2672" y="2506"/>
                <a:ext cx="8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8" name="Ink 41"/>
              <p:cNvPicPr>
                <a:picLocks noRot="1" noChangeAspect="1" noEditPoints="1"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2803" y="2494"/>
                <a:ext cx="7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9" name="Ink 42"/>
              <p:cNvPicPr>
                <a:picLocks noRot="1" noChangeAspect="1" noEditPoints="1"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2935" y="2486"/>
                <a:ext cx="248"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0" name="Ink 43"/>
              <p:cNvPicPr>
                <a:picLocks noRot="1" noChangeAspect="1" noEditPoints="1"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3821" y="2496"/>
                <a:ext cx="6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1" name="Ink 44"/>
              <p:cNvPicPr>
                <a:picLocks noRot="1" noChangeAspect="1" noEditPoints="1"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3974" y="2496"/>
                <a:ext cx="5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2" name="Ink 45"/>
              <p:cNvPicPr>
                <a:picLocks noRot="1" noChangeAspect="1" noEditPoints="1"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4118" y="2477"/>
                <a:ext cx="47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3" name="Ink 46"/>
              <p:cNvPicPr>
                <a:picLocks noRot="1" noChangeAspect="1" noEditPoints="1"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4649" y="2463"/>
                <a:ext cx="19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4" name="Ink 47"/>
              <p:cNvPicPr>
                <a:picLocks noRot="1" noChangeAspect="1" noEditPoints="1"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4893" y="2472"/>
                <a:ext cx="5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5" name="Ink 48"/>
              <p:cNvPicPr>
                <a:picLocks noRot="1" noChangeAspect="1" noEditPoints="1"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258" y="2530"/>
                <a:ext cx="1318"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6" name="Ink 49"/>
              <p:cNvPicPr>
                <a:picLocks noRot="1" noChangeAspect="1" noEditPoints="1"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2053" y="2458"/>
                <a:ext cx="1118"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7" name="Ink 50"/>
              <p:cNvPicPr>
                <a:picLocks noRot="1" noChangeAspect="1" noEditPoints="1"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3709" y="2417"/>
                <a:ext cx="129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8" name="Ink 55"/>
              <p:cNvPicPr>
                <a:picLocks noRot="1" noChangeAspect="1" noEditPoints="1"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5322" y="2106"/>
                <a:ext cx="19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9" name="Ink 65"/>
              <p:cNvPicPr>
                <a:picLocks noRot="1" noChangeAspect="1" noEditPoints="1"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282" y="3428"/>
                <a:ext cx="1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0" name="Ink 66"/>
              <p:cNvPicPr>
                <a:picLocks noRot="1" noChangeAspect="1" noEditPoints="1"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509" y="3429"/>
                <a:ext cx="126"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1" name="Ink 75"/>
              <p:cNvPicPr>
                <a:picLocks noRot="1" noChangeAspect="1" noEditPoints="1"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15" y="3066"/>
                <a:ext cx="88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2" name="Ink 68"/>
              <p:cNvPicPr>
                <a:picLocks noRot="1" noChangeAspect="1" noEditPoints="1"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420" y="3754"/>
                <a:ext cx="6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3" name="Ink 69"/>
              <p:cNvPicPr>
                <a:picLocks noRot="1" noChangeAspect="1" noEditPoints="1"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573" y="3754"/>
                <a:ext cx="5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4" name="Ink 70"/>
              <p:cNvPicPr>
                <a:picLocks noRot="1" noChangeAspect="1" noEditPoints="1"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717" y="3735"/>
                <a:ext cx="47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5" name="Ink 71"/>
              <p:cNvPicPr>
                <a:picLocks noRot="1" noChangeAspect="1" noEditPoints="1"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1248" y="3721"/>
                <a:ext cx="19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6" name="Ink 72"/>
              <p:cNvPicPr>
                <a:picLocks noRot="1" noChangeAspect="1" noEditPoints="1"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1492" y="3730"/>
                <a:ext cx="5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7" name="Ink 73"/>
              <p:cNvPicPr>
                <a:picLocks noRot="1" noChangeAspect="1" noEditPoints="1"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308" y="3675"/>
                <a:ext cx="129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8" name="Ink 76"/>
              <p:cNvPicPr>
                <a:picLocks noRot="1" noChangeAspect="1" noEditPoints="1"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1007" y="3488"/>
                <a:ext cx="5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9" name="Ink 77"/>
              <p:cNvPicPr>
                <a:picLocks noRot="1" noChangeAspect="1" noEditPoints="1"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83" y="3516"/>
                <a:ext cx="6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0" name="Ink 78"/>
              <p:cNvPicPr>
                <a:picLocks noRot="1" noChangeAspect="1" noEditPoints="1"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4559" y="2155"/>
                <a:ext cx="224"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1" name="Ink 79"/>
              <p:cNvPicPr>
                <a:picLocks noRot="1" noChangeAspect="1" noEditPoints="1"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1765" y="3382"/>
                <a:ext cx="25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2" name="Ink 80"/>
              <p:cNvPicPr>
                <a:picLocks noRot="1" noChangeAspect="1" noEditPoints="1"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2206" y="3581"/>
                <a:ext cx="10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3" name="Ink 81"/>
              <p:cNvPicPr>
                <a:picLocks noRot="1" noChangeAspect="1" noEditPoints="1"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2413" y="3620"/>
                <a:ext cx="13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4" name="Ink 88"/>
              <p:cNvPicPr>
                <a:picLocks noRot="1" noChangeAspect="1" noEditPoints="1"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2058" y="3855"/>
                <a:ext cx="1118"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5" name="Ink 90"/>
              <p:cNvPicPr>
                <a:picLocks noRot="1" noChangeAspect="1" noEditPoints="1"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2394" y="2922"/>
                <a:ext cx="88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6" name="Ink 92"/>
              <p:cNvPicPr>
                <a:picLocks noRot="1" noChangeAspect="1" noEditPoints="1"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2516" y="3347"/>
                <a:ext cx="1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13"/>
                                        </p:tgtEl>
                                        <p:attrNameLst>
                                          <p:attrName>style.visibility</p:attrName>
                                        </p:attrNameLst>
                                      </p:cBhvr>
                                      <p:to>
                                        <p:strVal val="visible"/>
                                      </p:to>
                                    </p:set>
                                    <p:animEffect transition="in" filter="fade">
                                      <p:cBhvr>
                                        <p:cTn id="7" dur="2000"/>
                                        <p:tgtEl>
                                          <p:spTgt spid="2113"/>
                                        </p:tgtEl>
                                      </p:cBhvr>
                                    </p:animEffect>
                                  </p:childTnLst>
                                </p:cTn>
                              </p:par>
                            </p:childTnLst>
                          </p:cTn>
                        </p:par>
                        <p:par>
                          <p:cTn id="8" fill="hold" nodeType="afterGroup">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smtClean="0"/>
              <a:t>Oil &amp; Water don't mix</a:t>
            </a:r>
          </a:p>
        </p:txBody>
      </p:sp>
      <p:sp>
        <p:nvSpPr>
          <p:cNvPr id="32771" name="Rectangle 3"/>
          <p:cNvSpPr>
            <a:spLocks noGrp="1" noChangeArrowheads="1"/>
          </p:cNvSpPr>
          <p:nvPr>
            <p:ph type="body" idx="1"/>
          </p:nvPr>
        </p:nvSpPr>
        <p:spPr/>
        <p:txBody>
          <a:bodyPr/>
          <a:lstStyle/>
          <a:p>
            <a:pPr eaLnBrk="1" hangingPunct="1"/>
            <a:r>
              <a:rPr lang="en-US" altLang="en-US" dirty="0" smtClean="0"/>
              <a:t>Mixing – more 'droplets' cause increase in  AREA of interfacial contact  - so is unstable</a:t>
            </a:r>
          </a:p>
        </p:txBody>
      </p:sp>
      <p:sp>
        <p:nvSpPr>
          <p:cNvPr id="32772" name="Rectangle 4"/>
          <p:cNvSpPr>
            <a:spLocks noChangeArrowheads="1"/>
          </p:cNvSpPr>
          <p:nvPr/>
        </p:nvSpPr>
        <p:spPr bwMode="auto">
          <a:xfrm>
            <a:off x="1143000" y="3733800"/>
            <a:ext cx="1752600" cy="213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3" name="Rectangle 5"/>
          <p:cNvSpPr>
            <a:spLocks noChangeArrowheads="1"/>
          </p:cNvSpPr>
          <p:nvPr/>
        </p:nvSpPr>
        <p:spPr bwMode="auto">
          <a:xfrm>
            <a:off x="3733800" y="3733800"/>
            <a:ext cx="1752600" cy="213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4" name="Oval 6"/>
          <p:cNvSpPr>
            <a:spLocks noChangeArrowheads="1"/>
          </p:cNvSpPr>
          <p:nvPr/>
        </p:nvSpPr>
        <p:spPr bwMode="auto">
          <a:xfrm>
            <a:off x="1371600" y="5334000"/>
            <a:ext cx="304800" cy="304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5" name="Oval 7"/>
          <p:cNvSpPr>
            <a:spLocks noChangeArrowheads="1"/>
          </p:cNvSpPr>
          <p:nvPr/>
        </p:nvSpPr>
        <p:spPr bwMode="auto">
          <a:xfrm>
            <a:off x="2286000" y="5257800"/>
            <a:ext cx="304800" cy="304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6" name="Oval 8"/>
          <p:cNvSpPr>
            <a:spLocks noChangeArrowheads="1"/>
          </p:cNvSpPr>
          <p:nvPr/>
        </p:nvSpPr>
        <p:spPr bwMode="auto">
          <a:xfrm>
            <a:off x="2438400" y="4648200"/>
            <a:ext cx="304800" cy="304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7" name="Oval 9"/>
          <p:cNvSpPr>
            <a:spLocks noChangeArrowheads="1"/>
          </p:cNvSpPr>
          <p:nvPr/>
        </p:nvSpPr>
        <p:spPr bwMode="auto">
          <a:xfrm>
            <a:off x="1447800" y="4267200"/>
            <a:ext cx="304800" cy="304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8" name="Oval 10"/>
          <p:cNvSpPr>
            <a:spLocks noChangeArrowheads="1"/>
          </p:cNvSpPr>
          <p:nvPr/>
        </p:nvSpPr>
        <p:spPr bwMode="auto">
          <a:xfrm>
            <a:off x="2209800" y="3810000"/>
            <a:ext cx="304800" cy="304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79" name="Oval 11"/>
          <p:cNvSpPr>
            <a:spLocks noChangeArrowheads="1"/>
          </p:cNvSpPr>
          <p:nvPr/>
        </p:nvSpPr>
        <p:spPr bwMode="auto">
          <a:xfrm>
            <a:off x="1752600" y="4876800"/>
            <a:ext cx="304800" cy="304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0" name="Oval 12"/>
          <p:cNvSpPr>
            <a:spLocks noChangeArrowheads="1"/>
          </p:cNvSpPr>
          <p:nvPr/>
        </p:nvSpPr>
        <p:spPr bwMode="auto">
          <a:xfrm>
            <a:off x="1905000" y="4343400"/>
            <a:ext cx="304800" cy="304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1" name="Oval 13"/>
          <p:cNvSpPr>
            <a:spLocks noChangeArrowheads="1"/>
          </p:cNvSpPr>
          <p:nvPr/>
        </p:nvSpPr>
        <p:spPr bwMode="auto">
          <a:xfrm>
            <a:off x="1905000" y="5410200"/>
            <a:ext cx="304800" cy="304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2" name="Oval 14"/>
          <p:cNvSpPr>
            <a:spLocks noChangeArrowheads="1"/>
          </p:cNvSpPr>
          <p:nvPr/>
        </p:nvSpPr>
        <p:spPr bwMode="auto">
          <a:xfrm>
            <a:off x="1371600" y="3886200"/>
            <a:ext cx="304800" cy="304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3" name="Rectangle 15"/>
          <p:cNvSpPr>
            <a:spLocks noChangeArrowheads="1"/>
          </p:cNvSpPr>
          <p:nvPr/>
        </p:nvSpPr>
        <p:spPr bwMode="auto">
          <a:xfrm>
            <a:off x="6248400" y="3733800"/>
            <a:ext cx="1752600" cy="213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4" name="Oval 16"/>
          <p:cNvSpPr>
            <a:spLocks noChangeArrowheads="1"/>
          </p:cNvSpPr>
          <p:nvPr/>
        </p:nvSpPr>
        <p:spPr bwMode="auto">
          <a:xfrm>
            <a:off x="3886200" y="4191000"/>
            <a:ext cx="609600" cy="685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5" name="Oval 17"/>
          <p:cNvSpPr>
            <a:spLocks noChangeArrowheads="1"/>
          </p:cNvSpPr>
          <p:nvPr/>
        </p:nvSpPr>
        <p:spPr bwMode="auto">
          <a:xfrm>
            <a:off x="4724400" y="4953000"/>
            <a:ext cx="609600" cy="685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6" name="Rectangle 18"/>
          <p:cNvSpPr>
            <a:spLocks noChangeArrowheads="1"/>
          </p:cNvSpPr>
          <p:nvPr/>
        </p:nvSpPr>
        <p:spPr bwMode="auto">
          <a:xfrm>
            <a:off x="6248400" y="3733800"/>
            <a:ext cx="1752600" cy="5334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787" name="Line 19"/>
          <p:cNvSpPr>
            <a:spLocks noChangeShapeType="1"/>
          </p:cNvSpPr>
          <p:nvPr/>
        </p:nvSpPr>
        <p:spPr bwMode="auto">
          <a:xfrm>
            <a:off x="1981200" y="6172200"/>
            <a:ext cx="495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8" name="Text Box 20"/>
          <p:cNvSpPr txBox="1">
            <a:spLocks noChangeArrowheads="1"/>
          </p:cNvSpPr>
          <p:nvPr/>
        </p:nvSpPr>
        <p:spPr bwMode="auto">
          <a:xfrm>
            <a:off x="3124200" y="6172200"/>
            <a:ext cx="3186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i="1">
                <a:latin typeface="Times New Roman" panose="02020603050405020304" pitchFamily="18" charset="0"/>
              </a:rPr>
              <a:t>decrease area of contact</a:t>
            </a:r>
          </a:p>
        </p:txBody>
      </p:sp>
    </p:spTree>
    <p:extLst>
      <p:ext uri="{BB962C8B-B14F-4D97-AF65-F5344CB8AC3E}">
        <p14:creationId xmlns:p14="http://schemas.microsoft.com/office/powerpoint/2010/main" val="32400271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685800" y="152400"/>
            <a:ext cx="7772400" cy="685800"/>
          </a:xfrm>
        </p:spPr>
        <p:txBody>
          <a:bodyPr/>
          <a:lstStyle/>
          <a:p>
            <a:pPr eaLnBrk="1" hangingPunct="1"/>
            <a:r>
              <a:rPr lang="en-US" altLang="en-US" sz="2800" b="1" dirty="0" smtClean="0"/>
              <a:t>Emulsion – stabilized dispersion</a:t>
            </a:r>
          </a:p>
        </p:txBody>
      </p:sp>
      <p:sp>
        <p:nvSpPr>
          <p:cNvPr id="58371" name="Rectangle 3"/>
          <p:cNvSpPr>
            <a:spLocks noGrp="1" noChangeArrowheads="1"/>
          </p:cNvSpPr>
          <p:nvPr>
            <p:ph type="subTitle" idx="1"/>
          </p:nvPr>
        </p:nvSpPr>
        <p:spPr>
          <a:xfrm>
            <a:off x="1136004" y="930456"/>
            <a:ext cx="7010400" cy="914400"/>
          </a:xfrm>
        </p:spPr>
        <p:txBody>
          <a:bodyPr/>
          <a:lstStyle/>
          <a:p>
            <a:pPr algn="l" eaLnBrk="1" hangingPunct="1"/>
            <a:r>
              <a:rPr lang="en-US" altLang="en-US" sz="2400" dirty="0" smtClean="0"/>
              <a:t>A fine dispersion of one liquid in a second, largely immiscible liquid.  In foods the liquids are inevitably oil and an aqueous solution.</a:t>
            </a:r>
          </a:p>
        </p:txBody>
      </p:sp>
      <p:grpSp>
        <p:nvGrpSpPr>
          <p:cNvPr id="58372" name="Group 4"/>
          <p:cNvGrpSpPr>
            <a:grpSpLocks/>
          </p:cNvGrpSpPr>
          <p:nvPr/>
        </p:nvGrpSpPr>
        <p:grpSpPr bwMode="auto">
          <a:xfrm>
            <a:off x="1737509" y="2028325"/>
            <a:ext cx="5009206" cy="2563439"/>
            <a:chOff x="128" y="1184"/>
            <a:chExt cx="5512" cy="2922"/>
          </a:xfrm>
        </p:grpSpPr>
        <p:sp>
          <p:nvSpPr>
            <p:cNvPr id="58374" name="Rectangle 5"/>
            <p:cNvSpPr>
              <a:spLocks noChangeArrowheads="1"/>
            </p:cNvSpPr>
            <p:nvPr/>
          </p:nvSpPr>
          <p:spPr bwMode="auto">
            <a:xfrm>
              <a:off x="528" y="1813"/>
              <a:ext cx="1728" cy="187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75" name="Oval 6"/>
            <p:cNvSpPr>
              <a:spLocks noChangeArrowheads="1"/>
            </p:cNvSpPr>
            <p:nvPr/>
          </p:nvSpPr>
          <p:spPr bwMode="auto">
            <a:xfrm>
              <a:off x="672" y="2304"/>
              <a:ext cx="336" cy="336"/>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76" name="Oval 7"/>
            <p:cNvSpPr>
              <a:spLocks noChangeArrowheads="1"/>
            </p:cNvSpPr>
            <p:nvPr/>
          </p:nvSpPr>
          <p:spPr bwMode="auto">
            <a:xfrm>
              <a:off x="1344" y="1968"/>
              <a:ext cx="336" cy="336"/>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77" name="Oval 8"/>
            <p:cNvSpPr>
              <a:spLocks noChangeArrowheads="1"/>
            </p:cNvSpPr>
            <p:nvPr/>
          </p:nvSpPr>
          <p:spPr bwMode="auto">
            <a:xfrm>
              <a:off x="864" y="2928"/>
              <a:ext cx="336" cy="336"/>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78" name="Oval 9"/>
            <p:cNvSpPr>
              <a:spLocks noChangeArrowheads="1"/>
            </p:cNvSpPr>
            <p:nvPr/>
          </p:nvSpPr>
          <p:spPr bwMode="auto">
            <a:xfrm>
              <a:off x="1536" y="3120"/>
              <a:ext cx="336" cy="336"/>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79" name="Oval 10"/>
            <p:cNvSpPr>
              <a:spLocks noChangeArrowheads="1"/>
            </p:cNvSpPr>
            <p:nvPr/>
          </p:nvSpPr>
          <p:spPr bwMode="auto">
            <a:xfrm>
              <a:off x="1680" y="2352"/>
              <a:ext cx="336" cy="336"/>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0" name="Oval 11"/>
            <p:cNvSpPr>
              <a:spLocks noChangeArrowheads="1"/>
            </p:cNvSpPr>
            <p:nvPr/>
          </p:nvSpPr>
          <p:spPr bwMode="auto">
            <a:xfrm>
              <a:off x="768" y="1872"/>
              <a:ext cx="336" cy="336"/>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1" name="Oval 12"/>
            <p:cNvSpPr>
              <a:spLocks noChangeArrowheads="1"/>
            </p:cNvSpPr>
            <p:nvPr/>
          </p:nvSpPr>
          <p:spPr bwMode="auto">
            <a:xfrm>
              <a:off x="1248" y="2688"/>
              <a:ext cx="336" cy="336"/>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2" name="Rectangle 13"/>
            <p:cNvSpPr>
              <a:spLocks noChangeArrowheads="1"/>
            </p:cNvSpPr>
            <p:nvPr/>
          </p:nvSpPr>
          <p:spPr bwMode="auto">
            <a:xfrm>
              <a:off x="3408" y="1824"/>
              <a:ext cx="1728" cy="187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3" name="Oval 14"/>
            <p:cNvSpPr>
              <a:spLocks noChangeArrowheads="1"/>
            </p:cNvSpPr>
            <p:nvPr/>
          </p:nvSpPr>
          <p:spPr bwMode="auto">
            <a:xfrm>
              <a:off x="3600" y="2352"/>
              <a:ext cx="336" cy="33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4" name="Oval 15"/>
            <p:cNvSpPr>
              <a:spLocks noChangeArrowheads="1"/>
            </p:cNvSpPr>
            <p:nvPr/>
          </p:nvSpPr>
          <p:spPr bwMode="auto">
            <a:xfrm>
              <a:off x="4272" y="2016"/>
              <a:ext cx="336" cy="33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5" name="Oval 16"/>
            <p:cNvSpPr>
              <a:spLocks noChangeArrowheads="1"/>
            </p:cNvSpPr>
            <p:nvPr/>
          </p:nvSpPr>
          <p:spPr bwMode="auto">
            <a:xfrm>
              <a:off x="3792" y="2976"/>
              <a:ext cx="336" cy="33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6" name="Oval 17"/>
            <p:cNvSpPr>
              <a:spLocks noChangeArrowheads="1"/>
            </p:cNvSpPr>
            <p:nvPr/>
          </p:nvSpPr>
          <p:spPr bwMode="auto">
            <a:xfrm>
              <a:off x="4464" y="3168"/>
              <a:ext cx="336" cy="33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7" name="Oval 18"/>
            <p:cNvSpPr>
              <a:spLocks noChangeArrowheads="1"/>
            </p:cNvSpPr>
            <p:nvPr/>
          </p:nvSpPr>
          <p:spPr bwMode="auto">
            <a:xfrm>
              <a:off x="4608" y="2400"/>
              <a:ext cx="336" cy="33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8" name="Oval 19"/>
            <p:cNvSpPr>
              <a:spLocks noChangeArrowheads="1"/>
            </p:cNvSpPr>
            <p:nvPr/>
          </p:nvSpPr>
          <p:spPr bwMode="auto">
            <a:xfrm>
              <a:off x="3696" y="1920"/>
              <a:ext cx="336" cy="33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89" name="Oval 20"/>
            <p:cNvSpPr>
              <a:spLocks noChangeArrowheads="1"/>
            </p:cNvSpPr>
            <p:nvPr/>
          </p:nvSpPr>
          <p:spPr bwMode="auto">
            <a:xfrm>
              <a:off x="4176" y="2736"/>
              <a:ext cx="336" cy="33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90" name="Text Box 21"/>
            <p:cNvSpPr txBox="1">
              <a:spLocks noChangeArrowheads="1"/>
            </p:cNvSpPr>
            <p:nvPr/>
          </p:nvSpPr>
          <p:spPr bwMode="auto">
            <a:xfrm>
              <a:off x="128" y="3670"/>
              <a:ext cx="2576"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Times New Roman" panose="02020603050405020304" pitchFamily="18" charset="0"/>
                </a:rPr>
                <a:t>Oil-in-water emulsion</a:t>
              </a:r>
            </a:p>
          </p:txBody>
        </p:sp>
        <p:sp>
          <p:nvSpPr>
            <p:cNvPr id="58391" name="Text Box 22"/>
            <p:cNvSpPr txBox="1">
              <a:spLocks noChangeArrowheads="1"/>
            </p:cNvSpPr>
            <p:nvPr/>
          </p:nvSpPr>
          <p:spPr bwMode="auto">
            <a:xfrm>
              <a:off x="3083" y="3685"/>
              <a:ext cx="2557"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Times New Roman" panose="02020603050405020304" pitchFamily="18" charset="0"/>
                </a:rPr>
                <a:t>Water-in-oil emulsion</a:t>
              </a:r>
            </a:p>
          </p:txBody>
        </p:sp>
        <p:sp>
          <p:nvSpPr>
            <p:cNvPr id="58392" name="Text Box 23"/>
            <p:cNvSpPr txBox="1">
              <a:spLocks noChangeArrowheads="1"/>
            </p:cNvSpPr>
            <p:nvPr/>
          </p:nvSpPr>
          <p:spPr bwMode="auto">
            <a:xfrm>
              <a:off x="2438" y="1954"/>
              <a:ext cx="884"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Water</a:t>
              </a:r>
            </a:p>
          </p:txBody>
        </p:sp>
        <p:sp>
          <p:nvSpPr>
            <p:cNvPr id="58393" name="Text Box 24"/>
            <p:cNvSpPr txBox="1">
              <a:spLocks noChangeArrowheads="1"/>
            </p:cNvSpPr>
            <p:nvPr/>
          </p:nvSpPr>
          <p:spPr bwMode="auto">
            <a:xfrm>
              <a:off x="2545" y="2457"/>
              <a:ext cx="559"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Oil</a:t>
              </a:r>
            </a:p>
          </p:txBody>
        </p:sp>
        <p:sp>
          <p:nvSpPr>
            <p:cNvPr id="58394" name="Line 25"/>
            <p:cNvSpPr>
              <a:spLocks noChangeShapeType="1"/>
            </p:cNvSpPr>
            <p:nvPr/>
          </p:nvSpPr>
          <p:spPr bwMode="auto">
            <a:xfrm flipH="1">
              <a:off x="2016" y="2064"/>
              <a:ext cx="384"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95" name="Line 26"/>
            <p:cNvSpPr>
              <a:spLocks noChangeShapeType="1"/>
            </p:cNvSpPr>
            <p:nvPr/>
          </p:nvSpPr>
          <p:spPr bwMode="auto">
            <a:xfrm>
              <a:off x="3072" y="2064"/>
              <a:ext cx="720"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96" name="Line 27"/>
            <p:cNvSpPr>
              <a:spLocks noChangeShapeType="1"/>
            </p:cNvSpPr>
            <p:nvPr/>
          </p:nvSpPr>
          <p:spPr bwMode="auto">
            <a:xfrm flipH="1">
              <a:off x="1920" y="2544"/>
              <a:ext cx="432"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97" name="Line 28"/>
            <p:cNvSpPr>
              <a:spLocks noChangeShapeType="1"/>
            </p:cNvSpPr>
            <p:nvPr/>
          </p:nvSpPr>
          <p:spPr bwMode="auto">
            <a:xfrm>
              <a:off x="3072" y="2544"/>
              <a:ext cx="480"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98" name="Line 29"/>
            <p:cNvSpPr>
              <a:spLocks noChangeShapeType="1"/>
            </p:cNvSpPr>
            <p:nvPr/>
          </p:nvSpPr>
          <p:spPr bwMode="auto">
            <a:xfrm>
              <a:off x="768" y="1584"/>
              <a:ext cx="336" cy="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99" name="Text Box 30"/>
            <p:cNvSpPr txBox="1">
              <a:spLocks noChangeArrowheads="1"/>
            </p:cNvSpPr>
            <p:nvPr/>
          </p:nvSpPr>
          <p:spPr bwMode="auto">
            <a:xfrm>
              <a:off x="657" y="1184"/>
              <a:ext cx="580"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Symbol" panose="05050102010706020507" pitchFamily="18" charset="2"/>
                </a:rPr>
                <a:t>m</a:t>
              </a:r>
              <a:r>
                <a:rPr lang="en-US" altLang="en-US" sz="2000" dirty="0">
                  <a:latin typeface="Times New Roman" panose="02020603050405020304" pitchFamily="18" charset="0"/>
                </a:rPr>
                <a:t>m</a:t>
              </a:r>
            </a:p>
          </p:txBody>
        </p:sp>
        <p:sp>
          <p:nvSpPr>
            <p:cNvPr id="58400" name="Line 31"/>
            <p:cNvSpPr>
              <a:spLocks noChangeShapeType="1"/>
            </p:cNvSpPr>
            <p:nvPr/>
          </p:nvSpPr>
          <p:spPr bwMode="auto">
            <a:xfrm flipV="1">
              <a:off x="768" y="1488"/>
              <a:ext cx="1" cy="57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8401" name="Line 32"/>
            <p:cNvSpPr>
              <a:spLocks noChangeShapeType="1"/>
            </p:cNvSpPr>
            <p:nvPr/>
          </p:nvSpPr>
          <p:spPr bwMode="auto">
            <a:xfrm flipV="1">
              <a:off x="1104" y="1536"/>
              <a:ext cx="1" cy="57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73" name="Rectangle 33"/>
          <p:cNvSpPr>
            <a:spLocks noChangeArrowheads="1"/>
          </p:cNvSpPr>
          <p:nvPr/>
        </p:nvSpPr>
        <p:spPr bwMode="auto">
          <a:xfrm>
            <a:off x="2895600" y="5029200"/>
            <a:ext cx="4572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t>Whole milk</a:t>
            </a:r>
          </a:p>
          <a:p>
            <a:pPr eaLnBrk="1" hangingPunct="1">
              <a:spcBef>
                <a:spcPct val="0"/>
              </a:spcBef>
              <a:buFontTx/>
              <a:buNone/>
            </a:pPr>
            <a:r>
              <a:rPr lang="en-US" altLang="en-US" sz="2000" dirty="0"/>
              <a:t>Butter</a:t>
            </a:r>
          </a:p>
          <a:p>
            <a:pPr eaLnBrk="1" hangingPunct="1">
              <a:spcBef>
                <a:spcPct val="0"/>
              </a:spcBef>
              <a:buFontTx/>
              <a:buNone/>
            </a:pPr>
            <a:r>
              <a:rPr lang="en-US" altLang="en-US" sz="2000" dirty="0"/>
              <a:t>Margarine</a:t>
            </a:r>
          </a:p>
          <a:p>
            <a:pPr eaLnBrk="1" hangingPunct="1">
              <a:spcBef>
                <a:spcPct val="0"/>
              </a:spcBef>
              <a:buFontTx/>
              <a:buNone/>
            </a:pPr>
            <a:r>
              <a:rPr lang="en-US" altLang="en-US" sz="2000" dirty="0"/>
              <a:t>Mayonnaise</a:t>
            </a:r>
          </a:p>
          <a:p>
            <a:pPr eaLnBrk="1" hangingPunct="1">
              <a:spcBef>
                <a:spcPct val="0"/>
              </a:spcBef>
              <a:buFontTx/>
              <a:buNone/>
            </a:pPr>
            <a:r>
              <a:rPr lang="en-US" altLang="en-US" sz="2000" dirty="0"/>
              <a:t>Vinaigrette dressing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955675"/>
          </a:xfrm>
        </p:spPr>
        <p:txBody>
          <a:bodyPr/>
          <a:lstStyle/>
          <a:p>
            <a:pPr eaLnBrk="1" hangingPunct="1"/>
            <a:r>
              <a:rPr lang="en-US" altLang="en-US" sz="3700" i="1" smtClean="0"/>
              <a:t>Phospholipids and Sterols</a:t>
            </a:r>
          </a:p>
        </p:txBody>
      </p:sp>
      <p:sp>
        <p:nvSpPr>
          <p:cNvPr id="56323" name="Rectangle 3"/>
          <p:cNvSpPr>
            <a:spLocks noGrp="1" noChangeArrowheads="1"/>
          </p:cNvSpPr>
          <p:nvPr>
            <p:ph type="body" sz="half" idx="1"/>
          </p:nvPr>
        </p:nvSpPr>
        <p:spPr>
          <a:xfrm>
            <a:off x="457200" y="1600200"/>
            <a:ext cx="7348538" cy="4408488"/>
          </a:xfrm>
        </p:spPr>
        <p:txBody>
          <a:bodyPr/>
          <a:lstStyle/>
          <a:p>
            <a:pPr eaLnBrk="1" hangingPunct="1"/>
            <a:r>
              <a:rPr lang="en-US" altLang="en-US" smtClean="0"/>
              <a:t> Phospholipid</a:t>
            </a:r>
          </a:p>
          <a:p>
            <a:pPr lvl="1" eaLnBrk="1" hangingPunct="1"/>
            <a:r>
              <a:rPr lang="en-US" altLang="en-US" smtClean="0"/>
              <a:t>Glycerol + two fatty acids + phosphorus</a:t>
            </a:r>
          </a:p>
          <a:p>
            <a:pPr lvl="1" eaLnBrk="1" hangingPunct="1"/>
            <a:r>
              <a:rPr lang="en-US" altLang="en-US" smtClean="0"/>
              <a:t>Phosphorus part makes it soluble in water</a:t>
            </a:r>
          </a:p>
          <a:p>
            <a:pPr lvl="1" eaLnBrk="1" hangingPunct="1"/>
            <a:r>
              <a:rPr lang="en-US" altLang="en-US" smtClean="0"/>
              <a:t>Fatty acids make it soluble in fat</a:t>
            </a:r>
          </a:p>
          <a:p>
            <a:pPr lvl="1" eaLnBrk="1" hangingPunct="1"/>
            <a:r>
              <a:rPr lang="en-US" altLang="en-US" smtClean="0"/>
              <a:t>Therefore can serve as an </a:t>
            </a:r>
            <a:r>
              <a:rPr lang="en-US" altLang="en-US" b="1" smtClean="0"/>
              <a:t>emulsifier</a:t>
            </a:r>
          </a:p>
          <a:p>
            <a:pPr lvl="1" eaLnBrk="1" hangingPunct="1"/>
            <a:r>
              <a:rPr lang="en-US" altLang="en-US" smtClean="0"/>
              <a:t>Key role is in cell membranes </a:t>
            </a:r>
          </a:p>
        </p:txBody>
      </p:sp>
      <p:pic>
        <p:nvPicPr>
          <p:cNvPr id="56324" name="Picture 4" descr="File:Phosphatidylcholine.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191000"/>
            <a:ext cx="51054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nvSpPr>
        <p:spPr bwMode="auto">
          <a:xfrm>
            <a:off x="5638800" y="5167313"/>
            <a:ext cx="303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t>Phosphatidylcholine </a:t>
            </a:r>
          </a:p>
          <a:p>
            <a:pPr eaLnBrk="1" hangingPunct="1">
              <a:spcBef>
                <a:spcPct val="0"/>
              </a:spcBef>
              <a:buFontTx/>
              <a:buNone/>
            </a:pPr>
            <a:r>
              <a:rPr lang="en-US" altLang="en-US" sz="2000"/>
              <a:t>(a component of lecithin)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2800" smtClean="0">
                <a:solidFill>
                  <a:schemeClr val="tx1"/>
                </a:solidFill>
              </a:rPr>
              <a:t>Foams </a:t>
            </a:r>
            <a:br>
              <a:rPr lang="en-US" altLang="en-US" sz="2800" smtClean="0">
                <a:solidFill>
                  <a:schemeClr val="tx1"/>
                </a:solidFill>
              </a:rPr>
            </a:br>
            <a:r>
              <a:rPr lang="en-US" altLang="en-US" sz="2800" smtClean="0">
                <a:solidFill>
                  <a:schemeClr val="tx1"/>
                </a:solidFill>
              </a:rPr>
              <a:t>(air in liquid – similar to emulsions)</a:t>
            </a:r>
          </a:p>
        </p:txBody>
      </p:sp>
      <p:sp>
        <p:nvSpPr>
          <p:cNvPr id="33795" name="Rectangle 3"/>
          <p:cNvSpPr>
            <a:spLocks noChangeArrowheads="1"/>
          </p:cNvSpPr>
          <p:nvPr/>
        </p:nvSpPr>
        <p:spPr bwMode="auto">
          <a:xfrm>
            <a:off x="1558925" y="1943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3796" name="Picture 4" descr="114468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3530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Line 5"/>
          <p:cNvSpPr>
            <a:spLocks noChangeShapeType="1"/>
          </p:cNvSpPr>
          <p:nvPr/>
        </p:nvSpPr>
        <p:spPr bwMode="auto">
          <a:xfrm flipH="1" flipV="1">
            <a:off x="3505200" y="5181600"/>
            <a:ext cx="1143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8" name="Line 6"/>
          <p:cNvSpPr>
            <a:spLocks noChangeShapeType="1"/>
          </p:cNvSpPr>
          <p:nvPr/>
        </p:nvSpPr>
        <p:spPr bwMode="auto">
          <a:xfrm flipH="1">
            <a:off x="3733800" y="3048000"/>
            <a:ext cx="9906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9" name="Text Box 7"/>
          <p:cNvSpPr txBox="1">
            <a:spLocks noChangeArrowheads="1"/>
          </p:cNvSpPr>
          <p:nvPr/>
        </p:nvSpPr>
        <p:spPr bwMode="auto">
          <a:xfrm>
            <a:off x="4343400" y="2514600"/>
            <a:ext cx="1806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Concentrated</a:t>
            </a:r>
          </a:p>
        </p:txBody>
      </p:sp>
      <p:sp>
        <p:nvSpPr>
          <p:cNvPr id="33800" name="Text Box 8"/>
          <p:cNvSpPr txBox="1">
            <a:spLocks noChangeArrowheads="1"/>
          </p:cNvSpPr>
          <p:nvPr/>
        </p:nvSpPr>
        <p:spPr bwMode="auto">
          <a:xfrm>
            <a:off x="4648200" y="5562600"/>
            <a:ext cx="944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Dilute</a:t>
            </a:r>
          </a:p>
        </p:txBody>
      </p:sp>
      <p:pic>
        <p:nvPicPr>
          <p:cNvPr id="33801" name="Picture 9" descr="107525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013" y="1981200"/>
            <a:ext cx="26162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Line 10"/>
          <p:cNvSpPr>
            <a:spLocks noChangeShapeType="1"/>
          </p:cNvSpPr>
          <p:nvPr/>
        </p:nvSpPr>
        <p:spPr bwMode="auto">
          <a:xfrm flipV="1">
            <a:off x="5638800" y="44958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3" name="Line 11"/>
          <p:cNvSpPr>
            <a:spLocks noChangeShapeType="1"/>
          </p:cNvSpPr>
          <p:nvPr/>
        </p:nvSpPr>
        <p:spPr bwMode="auto">
          <a:xfrm>
            <a:off x="5791200" y="3124200"/>
            <a:ext cx="1524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922008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057400" y="307975"/>
            <a:ext cx="557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Fun Food with Foams and Emulsions</a:t>
            </a:r>
          </a:p>
        </p:txBody>
      </p:sp>
      <p:sp>
        <p:nvSpPr>
          <p:cNvPr id="60419" name="Text Box 3"/>
          <p:cNvSpPr txBox="1">
            <a:spLocks noChangeArrowheads="1"/>
          </p:cNvSpPr>
          <p:nvPr/>
        </p:nvSpPr>
        <p:spPr bwMode="auto">
          <a:xfrm>
            <a:off x="1219200" y="838200"/>
            <a:ext cx="66484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Use 0.3% to 0.5% (up to 0.8%) lecithin in liquid to create a foam or "air"  - air in water emulsion</a:t>
            </a:r>
          </a:p>
          <a:p>
            <a:pPr eaLnBrk="1" hangingPunct="1">
              <a:spcBef>
                <a:spcPct val="0"/>
              </a:spcBef>
              <a:buFontTx/>
              <a:buNone/>
            </a:pPr>
            <a:endParaRPr lang="en-US" altLang="en-US" sz="1800"/>
          </a:p>
          <a:p>
            <a:pPr eaLnBrk="1" hangingPunct="1">
              <a:spcBef>
                <a:spcPct val="0"/>
              </a:spcBef>
              <a:buFontTx/>
              <a:buNone/>
            </a:pPr>
            <a:r>
              <a:rPr lang="en-US" altLang="en-US" sz="1800"/>
              <a:t>0.5% is by </a:t>
            </a:r>
            <a:r>
              <a:rPr lang="en-US" altLang="en-US" sz="1800" i="1"/>
              <a:t>weight</a:t>
            </a:r>
            <a:endParaRPr lang="en-US" altLang="en-US" sz="1800"/>
          </a:p>
          <a:p>
            <a:pPr eaLnBrk="1" hangingPunct="1">
              <a:spcBef>
                <a:spcPct val="0"/>
              </a:spcBef>
              <a:buFontTx/>
              <a:buNone/>
            </a:pPr>
            <a:r>
              <a:rPr lang="en-US" altLang="en-US" sz="1800"/>
              <a:t>So for 100 grams of liquid use  0.5 grams lecithin</a:t>
            </a:r>
          </a:p>
        </p:txBody>
      </p:sp>
      <p:pic>
        <p:nvPicPr>
          <p:cNvPr id="60420" name="Picture 5" descr="Sess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572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descr="Session2small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62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descr="Session2small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362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 Box 9"/>
          <p:cNvSpPr txBox="1">
            <a:spLocks noChangeArrowheads="1"/>
          </p:cNvSpPr>
          <p:nvPr/>
        </p:nvSpPr>
        <p:spPr bwMode="auto">
          <a:xfrm>
            <a:off x="6461125" y="5410200"/>
            <a:ext cx="2530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(TJ’s) Wasabi Peas with Soy Sauce “Air”</a:t>
            </a:r>
          </a:p>
        </p:txBody>
      </p:sp>
      <p:sp>
        <p:nvSpPr>
          <p:cNvPr id="60424" name="Line 10"/>
          <p:cNvSpPr>
            <a:spLocks noChangeShapeType="1"/>
          </p:cNvSpPr>
          <p:nvPr/>
        </p:nvSpPr>
        <p:spPr bwMode="auto">
          <a:xfrm flipH="1">
            <a:off x="5715000" y="5638800"/>
            <a:ext cx="533400"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5" name="Line 12"/>
          <p:cNvSpPr>
            <a:spLocks noChangeShapeType="1"/>
          </p:cNvSpPr>
          <p:nvPr/>
        </p:nvSpPr>
        <p:spPr bwMode="auto">
          <a:xfrm>
            <a:off x="6096000" y="56388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0426" name="Picture 14" descr="KCS10-S2-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5" descr="KCS10-S2-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62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0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404971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5" descr="IMG_0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38400"/>
            <a:ext cx="404971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6"/>
          <p:cNvSpPr>
            <a:spLocks noGrp="1" noChangeArrowheads="1"/>
          </p:cNvSpPr>
          <p:nvPr>
            <p:ph type="title"/>
          </p:nvPr>
        </p:nvSpPr>
        <p:spPr/>
        <p:txBody>
          <a:bodyPr/>
          <a:lstStyle/>
          <a:p>
            <a:pPr eaLnBrk="1" hangingPunct="1"/>
            <a:r>
              <a:rPr lang="en-US" altLang="en-US" smtClean="0"/>
              <a:t>Molecular Cooking Workshops</a:t>
            </a:r>
          </a:p>
        </p:txBody>
      </p:sp>
      <p:sp>
        <p:nvSpPr>
          <p:cNvPr id="62469" name="Text Box 7"/>
          <p:cNvSpPr txBox="1">
            <a:spLocks noChangeArrowheads="1"/>
          </p:cNvSpPr>
          <p:nvPr/>
        </p:nvSpPr>
        <p:spPr bwMode="auto">
          <a:xfrm>
            <a:off x="838200" y="1371600"/>
            <a:ext cx="7448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From High School Students to Fourth Graders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057400" y="228600"/>
            <a:ext cx="5067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t>Chantilly [Herve This]</a:t>
            </a:r>
          </a:p>
          <a:p>
            <a:pPr algn="ctr" eaLnBrk="1" hangingPunct="1">
              <a:spcBef>
                <a:spcPct val="0"/>
              </a:spcBef>
              <a:buFontTx/>
              <a:buNone/>
            </a:pPr>
            <a:r>
              <a:rPr lang="en-US" altLang="en-US" sz="2400"/>
              <a:t>(uses the lecithin in a chocolate bar)</a:t>
            </a:r>
          </a:p>
        </p:txBody>
      </p:sp>
      <p:pic>
        <p:nvPicPr>
          <p:cNvPr id="64515" name="Picture 3" descr="Sess2-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Sess2-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2954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9" descr="KCS10-S2-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114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4294967295"/>
          </p:nvPr>
        </p:nvSpPr>
        <p:spPr>
          <a:xfrm>
            <a:off x="3142456" y="1371600"/>
            <a:ext cx="5486400" cy="2286000"/>
          </a:xfrm>
        </p:spPr>
        <p:txBody>
          <a:bodyPr/>
          <a:lstStyle/>
          <a:p>
            <a:pPr marL="0" indent="0" eaLnBrk="1" hangingPunct="1">
              <a:buFontTx/>
              <a:buNone/>
            </a:pPr>
            <a:r>
              <a:rPr lang="en-US" altLang="en-US" sz="2000" i="1" dirty="0" smtClean="0"/>
              <a:t>New cooking every year, </a:t>
            </a:r>
          </a:p>
          <a:p>
            <a:pPr marL="0" indent="0" eaLnBrk="1" hangingPunct="1">
              <a:buFontTx/>
              <a:buNone/>
            </a:pPr>
            <a:r>
              <a:rPr lang="en-US" altLang="en-US" sz="2000" i="1" dirty="0" smtClean="0"/>
              <a:t>Because every year tastes change; </a:t>
            </a:r>
          </a:p>
          <a:p>
            <a:pPr marL="0" indent="0" eaLnBrk="1" hangingPunct="1">
              <a:buFontTx/>
              <a:buNone/>
            </a:pPr>
            <a:r>
              <a:rPr lang="en-US" altLang="en-US" sz="2000" i="1" dirty="0" smtClean="0"/>
              <a:t>And every day there are new ragouts; </a:t>
            </a:r>
          </a:p>
          <a:p>
            <a:pPr marL="0" indent="0" eaLnBrk="1" hangingPunct="1">
              <a:buFontTx/>
              <a:buNone/>
            </a:pPr>
            <a:r>
              <a:rPr lang="en-US" altLang="en-US" sz="2000" i="1" dirty="0" smtClean="0"/>
              <a:t>And so you must be a chemist, Justine. </a:t>
            </a:r>
          </a:p>
          <a:p>
            <a:pPr marL="0" indent="0" eaLnBrk="1" hangingPunct="1">
              <a:buFontTx/>
              <a:buNone/>
            </a:pPr>
            <a:r>
              <a:rPr lang="en-US" altLang="en-US" sz="2000" dirty="0" smtClean="0"/>
              <a:t>La </a:t>
            </a:r>
            <a:r>
              <a:rPr lang="en-US" altLang="en-US" sz="2000" dirty="0" err="1" smtClean="0"/>
              <a:t>Cuisinere</a:t>
            </a:r>
            <a:r>
              <a:rPr lang="en-US" altLang="en-US" sz="2000" dirty="0" smtClean="0"/>
              <a:t>, 1759</a:t>
            </a:r>
          </a:p>
          <a:p>
            <a:pPr marL="0" indent="0" eaLnBrk="1" hangingPunct="1">
              <a:buFontTx/>
              <a:buNone/>
            </a:pPr>
            <a:r>
              <a:rPr lang="en-US" altLang="en-US" sz="2000" dirty="0" smtClean="0"/>
              <a:t>Hubert Francois </a:t>
            </a:r>
            <a:r>
              <a:rPr lang="en-US" altLang="en-US" sz="2000" dirty="0" err="1" smtClean="0"/>
              <a:t>Gravelot</a:t>
            </a:r>
            <a:endParaRPr lang="en-US" altLang="en-US" sz="2000" dirty="0" smtClean="0"/>
          </a:p>
          <a:p>
            <a:pPr marL="0" indent="0" eaLnBrk="1" hangingPunct="1">
              <a:buFontTx/>
              <a:buNone/>
            </a:pPr>
            <a:endParaRPr lang="en-US" altLang="en-US" sz="2000" dirty="0" smtClean="0"/>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30083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76600" y="4572000"/>
            <a:ext cx="5638800" cy="1754326"/>
          </a:xfrm>
          <a:prstGeom prst="rect">
            <a:avLst/>
          </a:prstGeom>
        </p:spPr>
        <p:txBody>
          <a:bodyPr wrap="square">
            <a:spAutoFit/>
          </a:bodyPr>
          <a:lstStyle/>
          <a:p>
            <a:pPr marL="0" indent="0" eaLnBrk="1" hangingPunct="1">
              <a:buFontTx/>
              <a:buNone/>
            </a:pPr>
            <a:r>
              <a:rPr lang="en-US" altLang="en-US" i="1" dirty="0" smtClean="0"/>
              <a:t>The discovery of a new dish does more for human happiness than the discovery of a new star" </a:t>
            </a:r>
            <a:br>
              <a:rPr lang="en-US" altLang="en-US" i="1" dirty="0" smtClean="0"/>
            </a:br>
            <a:r>
              <a:rPr lang="en-US" altLang="en-US" dirty="0" smtClean="0"/>
              <a:t>- </a:t>
            </a:r>
            <a:r>
              <a:rPr lang="en-US" altLang="en-US" dirty="0" err="1" smtClean="0"/>
              <a:t>Anthelme</a:t>
            </a:r>
            <a:r>
              <a:rPr lang="en-US" altLang="en-US" dirty="0" smtClean="0"/>
              <a:t> Brillat-Savarin</a:t>
            </a:r>
            <a:br>
              <a:rPr lang="en-US" altLang="en-US" dirty="0" smtClean="0"/>
            </a:br>
            <a:r>
              <a:rPr lang="en-US" altLang="en-US" dirty="0" smtClean="0"/>
              <a:t>French Gastronome &amp; lawyer </a:t>
            </a:r>
            <a:br>
              <a:rPr lang="en-US" altLang="en-US" dirty="0" smtClean="0"/>
            </a:br>
            <a:r>
              <a:rPr lang="en-US" altLang="en-US" dirty="0" smtClean="0"/>
              <a:t>(1755 - 1826) - </a:t>
            </a:r>
            <a:r>
              <a:rPr lang="en-US" altLang="en-US" dirty="0" err="1" smtClean="0"/>
              <a:t>Physiologie</a:t>
            </a:r>
            <a:r>
              <a:rPr lang="en-US" altLang="en-US" dirty="0" smtClean="0"/>
              <a:t> du Gout, 1825</a:t>
            </a:r>
          </a:p>
          <a:p>
            <a:pPr marL="0" indent="0" eaLnBrk="1" hangingPunct="1">
              <a:buFontTx/>
              <a:buNone/>
            </a:pPr>
            <a:endParaRPr lang="en-US" altLang="en-US" dirty="0" smtClean="0"/>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3200" b="1" kern="0" dirty="0" smtClean="0"/>
              <a:t>Cooking and Chemistry</a:t>
            </a:r>
            <a:endParaRPr lang="en-US" sz="3200" b="1" kern="0" dirty="0"/>
          </a:p>
        </p:txBody>
      </p:sp>
    </p:spTree>
    <p:extLst>
      <p:ext uri="{BB962C8B-B14F-4D97-AF65-F5344CB8AC3E}">
        <p14:creationId xmlns:p14="http://schemas.microsoft.com/office/powerpoint/2010/main" val="36097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MG_33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IMG_61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838" y="3692525"/>
            <a:ext cx="4221162"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img 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5"/>
          <p:cNvSpPr>
            <a:spLocks noChangeArrowheads="1"/>
          </p:cNvSpPr>
          <p:nvPr/>
        </p:nvSpPr>
        <p:spPr bwMode="auto">
          <a:xfrm>
            <a:off x="457200" y="2438400"/>
            <a:ext cx="8534400" cy="6508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spcBef>
                <a:spcPct val="20000"/>
              </a:spcBef>
              <a:buChar char="•"/>
              <a:defRPr sz="3200">
                <a:solidFill>
                  <a:schemeClr val="tx1"/>
                </a:solidFill>
                <a:latin typeface="Arial" panose="020B0604020202020204" pitchFamily="34" charset="0"/>
              </a:defRPr>
            </a:lvl1pPr>
            <a:lvl2pPr marL="742950" indent="-285750" defTabSz="1019175">
              <a:spcBef>
                <a:spcPct val="20000"/>
              </a:spcBef>
              <a:buChar char="–"/>
              <a:defRPr sz="2800">
                <a:solidFill>
                  <a:schemeClr val="tx1"/>
                </a:solidFill>
                <a:latin typeface="Arial" panose="020B0604020202020204" pitchFamily="34" charset="0"/>
              </a:defRPr>
            </a:lvl2pPr>
            <a:lvl3pPr marL="1143000" indent="-228600" defTabSz="1019175">
              <a:spcBef>
                <a:spcPct val="20000"/>
              </a:spcBef>
              <a:buChar char="•"/>
              <a:defRPr sz="2400">
                <a:solidFill>
                  <a:schemeClr val="tx1"/>
                </a:solidFill>
                <a:latin typeface="Arial" panose="020B0604020202020204" pitchFamily="34" charset="0"/>
              </a:defRPr>
            </a:lvl3pPr>
            <a:lvl4pPr marL="1600200" indent="-228600" defTabSz="1019175">
              <a:spcBef>
                <a:spcPct val="20000"/>
              </a:spcBef>
              <a:buChar char="–"/>
              <a:defRPr sz="2000">
                <a:solidFill>
                  <a:schemeClr val="tx1"/>
                </a:solidFill>
                <a:latin typeface="Arial" panose="020B0604020202020204" pitchFamily="34" charset="0"/>
              </a:defRPr>
            </a:lvl4pPr>
            <a:lvl5pPr marL="2057400" indent="-228600" defTabSz="1019175">
              <a:spcBef>
                <a:spcPct val="20000"/>
              </a:spcBef>
              <a:buChar char="»"/>
              <a:defRPr sz="2000">
                <a:solidFill>
                  <a:schemeClr val="tx1"/>
                </a:solidFill>
                <a:latin typeface="Arial" panose="020B0604020202020204" pitchFamily="34" charset="0"/>
              </a:defRPr>
            </a:lvl5pPr>
            <a:lvl6pPr marL="25146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bg1"/>
                </a:solidFill>
              </a:rPr>
              <a:t>Carbohydrates &amp; hydrocolloids</a:t>
            </a:r>
          </a:p>
        </p:txBody>
      </p:sp>
      <p:pic>
        <p:nvPicPr>
          <p:cNvPr id="68614" name="Picture 6" descr="amylose stru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066800"/>
            <a:ext cx="33909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7" descr="Amylopectin stru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3276600"/>
            <a:ext cx="43434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8" descr="Representative alginate stru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34925"/>
            <a:ext cx="51816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0402"/>
          <p:cNvPicPr>
            <a:picLocks noChangeAspect="1" noChangeArrowheads="1"/>
          </p:cNvPicPr>
          <p:nvPr/>
        </p:nvPicPr>
        <p:blipFill>
          <a:blip r:embed="rId3">
            <a:extLst>
              <a:ext uri="{28A0092B-C50C-407E-A947-70E740481C1C}">
                <a14:useLocalDpi xmlns:a14="http://schemas.microsoft.com/office/drawing/2010/main" val="0"/>
              </a:ext>
            </a:extLst>
          </a:blip>
          <a:srcRect l="15297" r="36403" b="13832"/>
          <a:stretch>
            <a:fillRect/>
          </a:stretch>
        </p:blipFill>
        <p:spPr bwMode="auto">
          <a:xfrm>
            <a:off x="228600" y="4267200"/>
            <a:ext cx="41783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120px-D-glucose-2D-skeletal-hexagon">
            <a:hlinkClick r:id="rId4" tooltip="D-glucose-2D-skeletal-hexagon.pn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
            <a:ext cx="12192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figure 7-07"/>
          <p:cNvPicPr>
            <a:picLocks noChangeAspect="1" noChangeArrowheads="1"/>
          </p:cNvPicPr>
          <p:nvPr/>
        </p:nvPicPr>
        <p:blipFill>
          <a:blip r:embed="rId6">
            <a:extLst>
              <a:ext uri="{28A0092B-C50C-407E-A947-70E740481C1C}">
                <a14:useLocalDpi xmlns:a14="http://schemas.microsoft.com/office/drawing/2010/main" val="0"/>
              </a:ext>
            </a:extLst>
          </a:blip>
          <a:srcRect r="55125" b="67340"/>
          <a:stretch>
            <a:fillRect/>
          </a:stretch>
        </p:blipFill>
        <p:spPr bwMode="auto">
          <a:xfrm>
            <a:off x="2362200" y="1143000"/>
            <a:ext cx="1752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figure 7-07"/>
          <p:cNvPicPr>
            <a:picLocks noChangeAspect="1" noChangeArrowheads="1"/>
          </p:cNvPicPr>
          <p:nvPr/>
        </p:nvPicPr>
        <p:blipFill>
          <a:blip r:embed="rId6">
            <a:extLst>
              <a:ext uri="{28A0092B-C50C-407E-A947-70E740481C1C}">
                <a14:useLocalDpi xmlns:a14="http://schemas.microsoft.com/office/drawing/2010/main" val="0"/>
              </a:ext>
            </a:extLst>
          </a:blip>
          <a:srcRect t="33827" r="55125" b="33707"/>
          <a:stretch>
            <a:fillRect/>
          </a:stretch>
        </p:blipFill>
        <p:spPr bwMode="auto">
          <a:xfrm>
            <a:off x="4495800" y="1143000"/>
            <a:ext cx="17526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6"/>
          <p:cNvSpPr>
            <a:spLocks noChangeArrowheads="1"/>
          </p:cNvSpPr>
          <p:nvPr/>
        </p:nvSpPr>
        <p:spPr bwMode="auto">
          <a:xfrm>
            <a:off x="990600" y="1752600"/>
            <a:ext cx="1487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Symbol" panose="05050102010706020507" pitchFamily="18" charset="2"/>
              <a:buChar char="a"/>
            </a:pPr>
            <a:r>
              <a:rPr lang="en-US" altLang="en-US" sz="1600">
                <a:solidFill>
                  <a:srgbClr val="FF0009"/>
                </a:solidFill>
                <a:latin typeface="Helvetica" panose="020B0604020202020204" pitchFamily="34" charset="0"/>
                <a:ea typeface="ＭＳ Ｐゴシック" panose="020B0600070205080204" pitchFamily="34" charset="-128"/>
                <a:sym typeface="Symbol" panose="05050102010706020507" pitchFamily="18" charset="2"/>
              </a:rPr>
              <a:t>-OH on C1 is</a:t>
            </a:r>
          </a:p>
          <a:p>
            <a:pPr>
              <a:spcBef>
                <a:spcPct val="0"/>
              </a:spcBef>
              <a:buFont typeface="Symbol" panose="05050102010706020507" pitchFamily="18" charset="2"/>
              <a:buNone/>
            </a:pPr>
            <a:r>
              <a:rPr lang="en-US" altLang="en-US" sz="1600">
                <a:solidFill>
                  <a:srgbClr val="FF0009"/>
                </a:solidFill>
                <a:latin typeface="Helvetica" panose="020B0604020202020204" pitchFamily="34" charset="0"/>
                <a:ea typeface="ＭＳ Ｐゴシック" panose="020B0600070205080204" pitchFamily="34" charset="-128"/>
                <a:sym typeface="Symbol" panose="05050102010706020507" pitchFamily="18" charset="2"/>
              </a:rPr>
              <a:t>down</a:t>
            </a:r>
          </a:p>
        </p:txBody>
      </p:sp>
      <p:sp>
        <p:nvSpPr>
          <p:cNvPr id="70663" name="Rectangle 7"/>
          <p:cNvSpPr>
            <a:spLocks noChangeArrowheads="1"/>
          </p:cNvSpPr>
          <p:nvPr/>
        </p:nvSpPr>
        <p:spPr bwMode="auto">
          <a:xfrm>
            <a:off x="6553200" y="1676400"/>
            <a:ext cx="1470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Symbol" panose="05050102010706020507" pitchFamily="18" charset="2"/>
              <a:buChar char="b"/>
            </a:pPr>
            <a:r>
              <a:rPr lang="en-US" altLang="en-US" sz="1600">
                <a:solidFill>
                  <a:srgbClr val="FF0009"/>
                </a:solidFill>
                <a:latin typeface="Helvetica" panose="020B0604020202020204" pitchFamily="34" charset="0"/>
                <a:ea typeface="ＭＳ Ｐゴシック" panose="020B0600070205080204" pitchFamily="34" charset="-128"/>
                <a:sym typeface="Symbol" panose="05050102010706020507" pitchFamily="18" charset="2"/>
              </a:rPr>
              <a:t>-OH on C1 is</a:t>
            </a:r>
          </a:p>
          <a:p>
            <a:pPr>
              <a:spcBef>
                <a:spcPct val="0"/>
              </a:spcBef>
              <a:buFont typeface="Symbol" panose="05050102010706020507" pitchFamily="18" charset="2"/>
              <a:buNone/>
            </a:pPr>
            <a:r>
              <a:rPr lang="en-US" altLang="en-US" sz="1600">
                <a:solidFill>
                  <a:srgbClr val="FF0009"/>
                </a:solidFill>
                <a:latin typeface="Helvetica" panose="020B0604020202020204" pitchFamily="34" charset="0"/>
                <a:ea typeface="ＭＳ Ｐゴシック" panose="020B0600070205080204" pitchFamily="34" charset="-128"/>
                <a:sym typeface="Symbol" panose="05050102010706020507" pitchFamily="18" charset="2"/>
              </a:rPr>
              <a:t>up</a:t>
            </a:r>
          </a:p>
        </p:txBody>
      </p:sp>
      <p:pic>
        <p:nvPicPr>
          <p:cNvPr id="70664" name="Picture 8" descr="figure 7-08"/>
          <p:cNvPicPr>
            <a:picLocks noChangeAspect="1" noChangeArrowheads="1"/>
          </p:cNvPicPr>
          <p:nvPr/>
        </p:nvPicPr>
        <p:blipFill>
          <a:blip r:embed="rId7" cstate="print">
            <a:extLst>
              <a:ext uri="{28A0092B-C50C-407E-A947-70E740481C1C}">
                <a14:useLocalDpi xmlns:a14="http://schemas.microsoft.com/office/drawing/2010/main" val="0"/>
              </a:ext>
            </a:extLst>
          </a:blip>
          <a:srcRect b="8589"/>
          <a:stretch>
            <a:fillRect/>
          </a:stretch>
        </p:blipFill>
        <p:spPr bwMode="auto">
          <a:xfrm>
            <a:off x="4343400" y="2979738"/>
            <a:ext cx="48006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3200400" y="152400"/>
            <a:ext cx="4257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Helvetica" panose="020B0604020202020204" pitchFamily="34" charset="0"/>
                <a:ea typeface="ＭＳ Ｐゴシック" panose="020B0600070205080204" pitchFamily="34" charset="-128"/>
              </a:rPr>
              <a:t>Maltose – a 'reducing sugar'</a:t>
            </a:r>
          </a:p>
        </p:txBody>
      </p:sp>
      <p:sp>
        <p:nvSpPr>
          <p:cNvPr id="72707" name="Text Box 3"/>
          <p:cNvSpPr txBox="1">
            <a:spLocks noChangeArrowheads="1"/>
          </p:cNvSpPr>
          <p:nvPr/>
        </p:nvSpPr>
        <p:spPr bwMode="auto">
          <a:xfrm>
            <a:off x="212725" y="908050"/>
            <a:ext cx="79771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FF0009"/>
                </a:solidFill>
                <a:latin typeface="Helvetica" panose="020B0604020202020204" pitchFamily="34" charset="0"/>
                <a:ea typeface="ＭＳ Ｐゴシック" panose="020B0600070205080204" pitchFamily="34" charset="-128"/>
              </a:rPr>
              <a:t>when an -OH group of one monsaccharide reacts with the anomeric carbon of another </a:t>
            </a:r>
          </a:p>
          <a:p>
            <a:pPr>
              <a:spcBef>
                <a:spcPct val="0"/>
              </a:spcBef>
              <a:buFontTx/>
              <a:buNone/>
            </a:pPr>
            <a:r>
              <a:rPr lang="en-US" altLang="en-US" sz="1600">
                <a:solidFill>
                  <a:srgbClr val="FF0009"/>
                </a:solidFill>
                <a:latin typeface="Helvetica" panose="020B0604020202020204" pitchFamily="34" charset="0"/>
                <a:ea typeface="ＭＳ Ｐゴシック" panose="020B0600070205080204" pitchFamily="34" charset="-128"/>
              </a:rPr>
              <a:t>	= disaccharide</a:t>
            </a:r>
          </a:p>
        </p:txBody>
      </p:sp>
      <p:pic>
        <p:nvPicPr>
          <p:cNvPr id="72708" name="Picture 4" descr="figure 7-11"/>
          <p:cNvPicPr>
            <a:picLocks noChangeAspect="1" noChangeArrowheads="1"/>
          </p:cNvPicPr>
          <p:nvPr/>
        </p:nvPicPr>
        <p:blipFill>
          <a:blip r:embed="rId2">
            <a:extLst>
              <a:ext uri="{28A0092B-C50C-407E-A947-70E740481C1C}">
                <a14:useLocalDpi xmlns:a14="http://schemas.microsoft.com/office/drawing/2010/main" val="0"/>
              </a:ext>
            </a:extLst>
          </a:blip>
          <a:srcRect b="7423"/>
          <a:stretch>
            <a:fillRect/>
          </a:stretch>
        </p:blipFill>
        <p:spPr bwMode="auto">
          <a:xfrm>
            <a:off x="3505200" y="1828800"/>
            <a:ext cx="505142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136525" y="1746250"/>
            <a:ext cx="3552825" cy="302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FF0009"/>
                </a:solidFill>
                <a:latin typeface="Helvetica" panose="020B0604020202020204" pitchFamily="34" charset="0"/>
                <a:ea typeface="ＭＳ Ｐゴシック" panose="020B0600070205080204" pitchFamily="34" charset="-128"/>
              </a:rPr>
              <a:t>makes an O-glycosidic bond</a:t>
            </a:r>
          </a:p>
          <a:p>
            <a:pPr>
              <a:spcBef>
                <a:spcPct val="0"/>
              </a:spcBef>
              <a:buFontTx/>
              <a:buNone/>
            </a:pPr>
            <a:endParaRPr lang="en-US" altLang="en-US" sz="1600">
              <a:solidFill>
                <a:srgbClr val="FF0009"/>
              </a:solidFill>
              <a:latin typeface="Helvetica" panose="020B0604020202020204" pitchFamily="34" charset="0"/>
              <a:ea typeface="ＭＳ Ｐゴシック" panose="020B0600070205080204" pitchFamily="34" charset="-128"/>
            </a:endParaRPr>
          </a:p>
          <a:p>
            <a:pPr>
              <a:spcBef>
                <a:spcPct val="0"/>
              </a:spcBef>
              <a:buFontTx/>
              <a:buNone/>
            </a:pPr>
            <a:r>
              <a:rPr lang="en-US" altLang="en-US" sz="1600">
                <a:solidFill>
                  <a:srgbClr val="FF0009"/>
                </a:solidFill>
                <a:latin typeface="Helvetica" panose="020B0604020202020204" pitchFamily="34" charset="0"/>
                <a:ea typeface="ＭＳ Ｐゴシック" panose="020B0600070205080204" pitchFamily="34" charset="-128"/>
              </a:rPr>
              <a:t>the ring on the left can no longer</a:t>
            </a:r>
          </a:p>
          <a:p>
            <a:pPr>
              <a:spcBef>
                <a:spcPct val="0"/>
              </a:spcBef>
              <a:buFontTx/>
              <a:buNone/>
            </a:pPr>
            <a:r>
              <a:rPr lang="en-US" altLang="en-US" sz="1600">
                <a:solidFill>
                  <a:srgbClr val="FF0009"/>
                </a:solidFill>
                <a:latin typeface="Helvetica" panose="020B0604020202020204" pitchFamily="34" charset="0"/>
                <a:ea typeface="ＭＳ Ｐゴシック" panose="020B0600070205080204" pitchFamily="34" charset="-128"/>
              </a:rPr>
              <a:t>‘open’ to the linear form, said to </a:t>
            </a:r>
          </a:p>
          <a:p>
            <a:pPr>
              <a:spcBef>
                <a:spcPct val="0"/>
              </a:spcBef>
              <a:buFontTx/>
              <a:buNone/>
            </a:pPr>
            <a:r>
              <a:rPr lang="en-US" altLang="en-US" sz="1600">
                <a:solidFill>
                  <a:srgbClr val="FF0009"/>
                </a:solidFill>
                <a:latin typeface="Helvetica" panose="020B0604020202020204" pitchFamily="34" charset="0"/>
                <a:ea typeface="ＭＳ Ｐゴシック" panose="020B0600070205080204" pitchFamily="34" charset="-128"/>
              </a:rPr>
              <a:t>be non-reducing.</a:t>
            </a:r>
          </a:p>
          <a:p>
            <a:pPr>
              <a:spcBef>
                <a:spcPct val="0"/>
              </a:spcBef>
              <a:buFontTx/>
              <a:buNone/>
            </a:pPr>
            <a:endParaRPr lang="en-US" altLang="en-US" sz="1600">
              <a:solidFill>
                <a:srgbClr val="FF0009"/>
              </a:solidFill>
              <a:latin typeface="Helvetica" panose="020B0604020202020204" pitchFamily="34" charset="0"/>
              <a:ea typeface="ＭＳ Ｐゴシック" panose="020B0600070205080204" pitchFamily="34" charset="-128"/>
            </a:endParaRPr>
          </a:p>
          <a:p>
            <a:pPr>
              <a:spcBef>
                <a:spcPct val="0"/>
              </a:spcBef>
              <a:buFontTx/>
              <a:buNone/>
            </a:pPr>
            <a:r>
              <a:rPr lang="en-US" altLang="en-US" sz="1600">
                <a:solidFill>
                  <a:srgbClr val="FF0009"/>
                </a:solidFill>
                <a:latin typeface="Helvetica" panose="020B0604020202020204" pitchFamily="34" charset="0"/>
                <a:ea typeface="ＭＳ Ｐゴシック" panose="020B0600070205080204" pitchFamily="34" charset="-128"/>
              </a:rPr>
              <a:t>the ring on the right can open and</a:t>
            </a:r>
          </a:p>
          <a:p>
            <a:pPr>
              <a:spcBef>
                <a:spcPct val="0"/>
              </a:spcBef>
              <a:buFontTx/>
              <a:buNone/>
            </a:pPr>
            <a:r>
              <a:rPr lang="en-US" altLang="en-US" sz="1600">
                <a:solidFill>
                  <a:srgbClr val="FF0009"/>
                </a:solidFill>
                <a:latin typeface="Helvetica" panose="020B0604020202020204" pitchFamily="34" charset="0"/>
                <a:ea typeface="ＭＳ Ｐゴシック" panose="020B0600070205080204" pitchFamily="34" charset="-128"/>
              </a:rPr>
              <a:t>is the reducing end.  It can convert</a:t>
            </a:r>
          </a:p>
          <a:p>
            <a:pPr>
              <a:spcBef>
                <a:spcPct val="0"/>
              </a:spcBef>
              <a:buFontTx/>
              <a:buNone/>
            </a:pPr>
            <a:r>
              <a:rPr lang="en-US" altLang="en-US" sz="1600">
                <a:solidFill>
                  <a:srgbClr val="FF0009"/>
                </a:solidFill>
                <a:latin typeface="Helvetica" panose="020B0604020202020204" pitchFamily="34" charset="0"/>
                <a:ea typeface="ＭＳ Ｐゴシック" panose="020B0600070205080204" pitchFamily="34" charset="-128"/>
              </a:rPr>
              <a:t>between </a:t>
            </a:r>
            <a:r>
              <a:rPr lang="en-US" altLang="en-US" sz="1600">
                <a:solidFill>
                  <a:srgbClr val="FF0009"/>
                </a:solidFill>
                <a:latin typeface="Helvetica" panose="020B0604020202020204" pitchFamily="34" charset="0"/>
                <a:ea typeface="ＭＳ Ｐゴシック" panose="020B0600070205080204" pitchFamily="34" charset="-128"/>
                <a:sym typeface="Symbol" panose="05050102010706020507" pitchFamily="18" charset="2"/>
              </a:rPr>
              <a:t> and  configurations.</a:t>
            </a:r>
          </a:p>
          <a:p>
            <a:pPr>
              <a:spcBef>
                <a:spcPct val="0"/>
              </a:spcBef>
              <a:buFontTx/>
              <a:buNone/>
            </a:pPr>
            <a:endParaRPr lang="en-US" altLang="en-US" sz="1600">
              <a:solidFill>
                <a:srgbClr val="FF0009"/>
              </a:solidFill>
              <a:latin typeface="Helvetica" panose="020B0604020202020204" pitchFamily="34" charset="0"/>
              <a:ea typeface="ＭＳ Ｐゴシック" panose="020B0600070205080204" pitchFamily="34" charset="-128"/>
              <a:sym typeface="Symbol" panose="05050102010706020507" pitchFamily="18" charset="2"/>
            </a:endParaRPr>
          </a:p>
          <a:p>
            <a:pPr>
              <a:spcBef>
                <a:spcPct val="0"/>
              </a:spcBef>
              <a:buFont typeface="Symbol" panose="05050102010706020507" pitchFamily="18" charset="2"/>
              <a:buNone/>
            </a:pPr>
            <a:r>
              <a:rPr lang="en-US" altLang="en-US" sz="1600">
                <a:solidFill>
                  <a:srgbClr val="FF0009"/>
                </a:solidFill>
                <a:latin typeface="Helvetica" panose="020B0604020202020204" pitchFamily="34" charset="0"/>
                <a:ea typeface="ＭＳ Ｐゴシック" panose="020B0600070205080204" pitchFamily="34" charset="-128"/>
                <a:sym typeface="Symbol" panose="05050102010706020507" pitchFamily="18" charset="2"/>
              </a:rPr>
              <a:t>Thus, the free anomeric carbon is the</a:t>
            </a:r>
          </a:p>
          <a:p>
            <a:pPr>
              <a:spcBef>
                <a:spcPct val="0"/>
              </a:spcBef>
              <a:buFont typeface="Symbol" panose="05050102010706020507" pitchFamily="18" charset="2"/>
              <a:buNone/>
            </a:pPr>
            <a:r>
              <a:rPr lang="en-US" altLang="en-US" sz="1600">
                <a:solidFill>
                  <a:srgbClr val="FF0009"/>
                </a:solidFill>
                <a:latin typeface="Helvetica" panose="020B0604020202020204" pitchFamily="34" charset="0"/>
                <a:ea typeface="ＭＳ Ｐゴシック" panose="020B0600070205080204" pitchFamily="34" charset="-128"/>
                <a:sym typeface="Symbol" panose="05050102010706020507" pitchFamily="18" charset="2"/>
              </a:rPr>
              <a:t>“reducing end”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smtClean="0"/>
              <a:t>Example Simple Sugars</a:t>
            </a:r>
          </a:p>
        </p:txBody>
      </p:sp>
      <p:sp>
        <p:nvSpPr>
          <p:cNvPr id="73731" name="Rectangle 3"/>
          <p:cNvSpPr>
            <a:spLocks noGrp="1" noChangeArrowheads="1"/>
          </p:cNvSpPr>
          <p:nvPr>
            <p:ph type="body" sz="half" idx="1"/>
          </p:nvPr>
        </p:nvSpPr>
        <p:spPr>
          <a:xfrm>
            <a:off x="228600" y="1295400"/>
            <a:ext cx="3810000" cy="4114800"/>
          </a:xfrm>
        </p:spPr>
        <p:txBody>
          <a:bodyPr/>
          <a:lstStyle/>
          <a:p>
            <a:pPr>
              <a:lnSpc>
                <a:spcPct val="90000"/>
              </a:lnSpc>
            </a:pPr>
            <a:r>
              <a:rPr lang="en-US" altLang="en-US" sz="2400" b="1" u="sng" smtClean="0"/>
              <a:t>Lactose</a:t>
            </a:r>
          </a:p>
          <a:p>
            <a:pPr>
              <a:lnSpc>
                <a:spcPct val="90000"/>
              </a:lnSpc>
            </a:pPr>
            <a:r>
              <a:rPr lang="en-US" altLang="en-US" sz="2400" smtClean="0"/>
              <a:t>~5% milk (~50% milk solids).  Does not occur elsewhere</a:t>
            </a:r>
          </a:p>
          <a:p>
            <a:pPr>
              <a:lnSpc>
                <a:spcPct val="90000"/>
              </a:lnSpc>
            </a:pPr>
            <a:r>
              <a:rPr lang="en-US" altLang="en-US" sz="2400" smtClean="0"/>
              <a:t>Glucose-galactose linked by 1-4 </a:t>
            </a:r>
            <a:r>
              <a:rPr lang="en-US" altLang="en-US" sz="2400" smtClean="0">
                <a:latin typeface="Symbol" panose="05050102010706020507" pitchFamily="18" charset="2"/>
              </a:rPr>
              <a:t>b</a:t>
            </a:r>
            <a:r>
              <a:rPr lang="en-US" altLang="en-US" sz="2400" smtClean="0"/>
              <a:t> glycosidic bond. </a:t>
            </a:r>
          </a:p>
          <a:p>
            <a:pPr>
              <a:lnSpc>
                <a:spcPct val="90000"/>
              </a:lnSpc>
            </a:pPr>
            <a:r>
              <a:rPr lang="en-US" altLang="en-US" sz="2400" smtClean="0"/>
              <a:t>Galactose opens and closes so REDUCING sugar</a:t>
            </a:r>
          </a:p>
          <a:p>
            <a:pPr>
              <a:lnSpc>
                <a:spcPct val="90000"/>
              </a:lnSpc>
            </a:pPr>
            <a:r>
              <a:rPr lang="en-US" altLang="en-US" sz="2400" smtClean="0"/>
              <a:t>Lactase deficiency leads to lactose intolerance.  (More resistant than sucrose to acid hydrolysis).</a:t>
            </a:r>
          </a:p>
        </p:txBody>
      </p:sp>
      <p:pic>
        <p:nvPicPr>
          <p:cNvPr id="73732" name="Picture 4" descr="4_2_lactos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52963" y="2503488"/>
            <a:ext cx="4033837" cy="2717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smtClean="0"/>
              <a:t>Hydrocolloids</a:t>
            </a:r>
          </a:p>
        </p:txBody>
      </p:sp>
      <p:sp>
        <p:nvSpPr>
          <p:cNvPr id="74755" name="Text Box 3"/>
          <p:cNvSpPr txBox="1">
            <a:spLocks noChangeArrowheads="1"/>
          </p:cNvSpPr>
          <p:nvPr/>
        </p:nvSpPr>
        <p:spPr bwMode="auto">
          <a:xfrm>
            <a:off x="2362200" y="4419600"/>
            <a:ext cx="421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http://blog.khymos.org/recipe-collection/</a:t>
            </a:r>
          </a:p>
        </p:txBody>
      </p:sp>
      <p:sp>
        <p:nvSpPr>
          <p:cNvPr id="74756" name="Text Box 4"/>
          <p:cNvSpPr txBox="1">
            <a:spLocks noChangeArrowheads="1"/>
          </p:cNvSpPr>
          <p:nvPr/>
        </p:nvSpPr>
        <p:spPr bwMode="auto">
          <a:xfrm>
            <a:off x="1066800" y="1676400"/>
            <a:ext cx="714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 use of starches (and gums) to impart specific properties to foods</a:t>
            </a:r>
          </a:p>
        </p:txBody>
      </p:sp>
      <p:sp>
        <p:nvSpPr>
          <p:cNvPr id="74757" name="Rectangle 5"/>
          <p:cNvSpPr>
            <a:spLocks noChangeArrowheads="1"/>
          </p:cNvSpPr>
          <p:nvPr/>
        </p:nvSpPr>
        <p:spPr bwMode="auto">
          <a:xfrm>
            <a:off x="1981200" y="5181600"/>
            <a:ext cx="489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http://www.cybercolloids.net/library/search.php</a:t>
            </a:r>
          </a:p>
        </p:txBody>
      </p:sp>
      <p:sp>
        <p:nvSpPr>
          <p:cNvPr id="74758" name="Rectangle 6"/>
          <p:cNvSpPr>
            <a:spLocks noChangeArrowheads="1"/>
          </p:cNvSpPr>
          <p:nvPr/>
        </p:nvSpPr>
        <p:spPr bwMode="auto">
          <a:xfrm>
            <a:off x="2286000" y="33528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3"/>
              </a:rPr>
              <a:t>http://www1.lsbu.ac.uk/water/hydro.html</a:t>
            </a:r>
            <a:endParaRPr lang="en-US" altLang="en-US" sz="1800"/>
          </a:p>
        </p:txBody>
      </p:sp>
      <p:sp>
        <p:nvSpPr>
          <p:cNvPr id="74759" name="Rectangle 7"/>
          <p:cNvSpPr>
            <a:spLocks noChangeArrowheads="1"/>
          </p:cNvSpPr>
          <p:nvPr/>
        </p:nvSpPr>
        <p:spPr bwMode="auto">
          <a:xfrm>
            <a:off x="762000" y="2438400"/>
            <a:ext cx="815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 </a:t>
            </a:r>
            <a:r>
              <a:rPr lang="en-US" altLang="en-US" sz="1800" b="1"/>
              <a:t>colloid</a:t>
            </a:r>
            <a:r>
              <a:rPr lang="en-US" altLang="en-US" sz="1800"/>
              <a:t> is a mixture in which one substance is dispersed evenly in another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81000" y="152400"/>
            <a:ext cx="8229600" cy="1143000"/>
          </a:xfrm>
        </p:spPr>
        <p:txBody>
          <a:bodyPr/>
          <a:lstStyle/>
          <a:p>
            <a:pPr eaLnBrk="1" hangingPunct="1"/>
            <a:r>
              <a:rPr lang="en-US" altLang="en-US" smtClean="0"/>
              <a:t>"Cooking" with alginate</a:t>
            </a:r>
          </a:p>
        </p:txBody>
      </p:sp>
      <p:pic>
        <p:nvPicPr>
          <p:cNvPr id="76803" name="Picture 3" descr="x5822e0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7750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066800"/>
            <a:ext cx="27066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Algin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700" y="5270500"/>
            <a:ext cx="67183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Oval 6"/>
          <p:cNvSpPr>
            <a:spLocks noChangeArrowheads="1"/>
          </p:cNvSpPr>
          <p:nvPr/>
        </p:nvSpPr>
        <p:spPr bwMode="auto">
          <a:xfrm>
            <a:off x="5562600" y="5105400"/>
            <a:ext cx="685800" cy="533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34385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05000"/>
            <a:ext cx="25431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352800"/>
            <a:ext cx="36004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6"/>
          <p:cNvSpPr txBox="1">
            <a:spLocks noChangeArrowheads="1"/>
          </p:cNvSpPr>
          <p:nvPr/>
        </p:nvSpPr>
        <p:spPr bwMode="auto">
          <a:xfrm>
            <a:off x="152400" y="624840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ea typeface="ＭＳ Ｐゴシック" panose="020B0600070205080204" pitchFamily="34" charset="-128"/>
              </a:rPr>
              <a:t>J. S. Nowick et al., The Alginate Demonstration: Polymers, Food Science, and Ion Exchange J. Chem. Ed. 75, 1998, 1430-1431, </a:t>
            </a:r>
            <a:endParaRPr lang="en-US" altLang="en-US" sz="1800">
              <a:ea typeface="ＭＳ Ｐゴシック" panose="020B0600070205080204" pitchFamily="34" charset="-128"/>
            </a:endParaRPr>
          </a:p>
        </p:txBody>
      </p:sp>
      <p:sp>
        <p:nvSpPr>
          <p:cNvPr id="78854" name="Text Box 9"/>
          <p:cNvSpPr txBox="1">
            <a:spLocks noChangeArrowheads="1"/>
          </p:cNvSpPr>
          <p:nvPr/>
        </p:nvSpPr>
        <p:spPr bwMode="auto">
          <a:xfrm>
            <a:off x="5715000" y="20574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ea typeface="ＭＳ Ｐゴシック" panose="020B0600070205080204" pitchFamily="34" charset="-128"/>
              </a:rPr>
              <a:t>Sodium alginate</a:t>
            </a:r>
          </a:p>
        </p:txBody>
      </p:sp>
      <p:sp>
        <p:nvSpPr>
          <p:cNvPr id="78855" name="AutoShape 11"/>
          <p:cNvSpPr>
            <a:spLocks noChangeArrowheads="1"/>
          </p:cNvSpPr>
          <p:nvPr/>
        </p:nvSpPr>
        <p:spPr bwMode="auto">
          <a:xfrm>
            <a:off x="3886200" y="4648200"/>
            <a:ext cx="990600" cy="76200"/>
          </a:xfrm>
          <a:prstGeom prst="rightArrow">
            <a:avLst>
              <a:gd name="adj1" fmla="val 50000"/>
              <a:gd name="adj2" fmla="val 32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ea typeface="ＭＳ Ｐゴシック" panose="020B0600070205080204" pitchFamily="34" charset="-128"/>
            </a:endParaRPr>
          </a:p>
        </p:txBody>
      </p:sp>
      <p:sp>
        <p:nvSpPr>
          <p:cNvPr id="78856" name="Text Box 12"/>
          <p:cNvSpPr txBox="1">
            <a:spLocks noChangeArrowheads="1"/>
          </p:cNvSpPr>
          <p:nvPr/>
        </p:nvSpPr>
        <p:spPr bwMode="auto">
          <a:xfrm>
            <a:off x="3962400" y="41148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ea typeface="ＭＳ Ｐゴシック" panose="020B0600070205080204" pitchFamily="34" charset="-128"/>
              </a:rPr>
              <a:t>Ca ion</a:t>
            </a:r>
          </a:p>
        </p:txBody>
      </p:sp>
      <p:sp>
        <p:nvSpPr>
          <p:cNvPr id="78857" name="Rectangle 2"/>
          <p:cNvSpPr>
            <a:spLocks noChangeArrowheads="1"/>
          </p:cNvSpPr>
          <p:nvPr/>
        </p:nvSpPr>
        <p:spPr bwMode="auto">
          <a:xfrm>
            <a:off x="3810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"Cooking" with alginate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14400"/>
            <a:ext cx="5080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2"/>
          <p:cNvSpPr>
            <a:spLocks noChangeArrowheads="1"/>
          </p:cNvSpPr>
          <p:nvPr/>
        </p:nvSpPr>
        <p:spPr bwMode="auto">
          <a:xfrm>
            <a:off x="3810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"Cooking" with alginate</a:t>
            </a:r>
          </a:p>
        </p:txBody>
      </p:sp>
      <p:sp>
        <p:nvSpPr>
          <p:cNvPr id="259076" name="Text Box 4"/>
          <p:cNvSpPr txBox="1">
            <a:spLocks noChangeArrowheads="1"/>
          </p:cNvSpPr>
          <p:nvPr/>
        </p:nvSpPr>
        <p:spPr bwMode="auto">
          <a:xfrm>
            <a:off x="5943600" y="6492875"/>
            <a:ext cx="3076575" cy="336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altLang="en-US" sz="1600" dirty="0"/>
              <a:t>Image courtesy K. Kirshenbaum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40386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05000"/>
            <a:ext cx="36576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1600200" y="57150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a:latin typeface="Times" panose="02020603050405020304" pitchFamily="18" charset="0"/>
                <a:ea typeface="ＭＳ Ｐゴシック" panose="020B0600070205080204" pitchFamily="34" charset="-128"/>
              </a:rPr>
              <a:t>El Bulli, Spain  Chef Ferran Adria</a:t>
            </a:r>
          </a:p>
        </p:txBody>
      </p:sp>
      <p:sp>
        <p:nvSpPr>
          <p:cNvPr id="80901" name="Rectangle 2"/>
          <p:cNvSpPr>
            <a:spLocks noChangeArrowheads="1"/>
          </p:cNvSpPr>
          <p:nvPr/>
        </p:nvSpPr>
        <p:spPr bwMode="auto">
          <a:xfrm>
            <a:off x="3810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"Cooking" with alginate</a:t>
            </a:r>
          </a:p>
        </p:txBody>
      </p:sp>
      <p:sp>
        <p:nvSpPr>
          <p:cNvPr id="80902" name="Text Box 4"/>
          <p:cNvSpPr txBox="1">
            <a:spLocks noChangeArrowheads="1"/>
          </p:cNvSpPr>
          <p:nvPr/>
        </p:nvSpPr>
        <p:spPr bwMode="auto">
          <a:xfrm>
            <a:off x="1447800" y="11430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a:latin typeface="Times" panose="02020603050405020304" pitchFamily="18" charset="0"/>
                <a:ea typeface="ＭＳ Ｐゴシック" panose="020B0600070205080204" pitchFamily="34" charset="-128"/>
              </a:rPr>
              <a:t>In Haute Cuisine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981200" y="152400"/>
            <a:ext cx="499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Helvetica" panose="020B0604020202020204" pitchFamily="34" charset="0"/>
                <a:ea typeface="ＭＳ Ｐゴシック" panose="020B0600070205080204" pitchFamily="34" charset="-128"/>
              </a:rPr>
              <a:t>Alginate spherification – “caviar”</a:t>
            </a:r>
          </a:p>
        </p:txBody>
      </p:sp>
      <p:pic>
        <p:nvPicPr>
          <p:cNvPr id="81923" name="Picture 3" descr="Sess3-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8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Sess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6858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Sess3-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883025"/>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7" descr="Sess3-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3" y="3816350"/>
            <a:ext cx="4056063"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nyt"/>
          <p:cNvPicPr>
            <a:picLocks noChangeAspect="1" noChangeArrowheads="1"/>
          </p:cNvPicPr>
          <p:nvPr/>
        </p:nvPicPr>
        <p:blipFill>
          <a:blip r:embed="rId3">
            <a:lum bright="-18000" contrast="26000"/>
            <a:extLst>
              <a:ext uri="{28A0092B-C50C-407E-A947-70E740481C1C}">
                <a14:useLocalDpi xmlns:a14="http://schemas.microsoft.com/office/drawing/2010/main" val="0"/>
              </a:ext>
            </a:extLst>
          </a:blip>
          <a:srcRect b="-1503"/>
          <a:stretch>
            <a:fillRect/>
          </a:stretch>
        </p:blipFill>
        <p:spPr bwMode="auto">
          <a:xfrm>
            <a:off x="838200" y="457200"/>
            <a:ext cx="7239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4"/>
          <p:cNvSpPr txBox="1">
            <a:spLocks noChangeArrowheads="1"/>
          </p:cNvSpPr>
          <p:nvPr/>
        </p:nvSpPr>
        <p:spPr bwMode="auto">
          <a:xfrm>
            <a:off x="0" y="5446713"/>
            <a:ext cx="91455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t>Molecular Gastronomy or Molecular Cuisine (previously)</a:t>
            </a:r>
          </a:p>
          <a:p>
            <a:pPr algn="ctr" eaLnBrk="1" hangingPunct="1">
              <a:spcBef>
                <a:spcPct val="0"/>
              </a:spcBef>
              <a:buFontTx/>
              <a:buNone/>
            </a:pPr>
            <a:r>
              <a:rPr lang="en-US" altLang="en-US" sz="2800"/>
              <a:t>or Modernist Cuisine (current)</a:t>
            </a:r>
          </a:p>
        </p:txBody>
      </p:sp>
      <p:pic>
        <p:nvPicPr>
          <p:cNvPr id="5124" name="Picture 2" descr="New York Tim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048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981200" y="152400"/>
            <a:ext cx="499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Helvetica" panose="020B0604020202020204" pitchFamily="34" charset="0"/>
                <a:ea typeface="ＭＳ Ｐゴシック" panose="020B0600070205080204" pitchFamily="34" charset="-128"/>
              </a:rPr>
              <a:t>Alginate spherification – “caviar”</a:t>
            </a:r>
          </a:p>
        </p:txBody>
      </p:sp>
      <p:pic>
        <p:nvPicPr>
          <p:cNvPr id="83971" name="Picture 7" descr="session4 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8" descr="SpoonGlo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90600"/>
            <a:ext cx="33528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1a5ea5aa477a7c8d_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411663"/>
            <a:ext cx="2655888"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promo-bk">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4411663"/>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2372998630_f819bbe472">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4419600"/>
            <a:ext cx="28194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Text Box 11"/>
          <p:cNvSpPr txBox="1">
            <a:spLocks noChangeArrowheads="1"/>
          </p:cNvSpPr>
          <p:nvPr/>
        </p:nvSpPr>
        <p:spPr bwMode="auto">
          <a:xfrm>
            <a:off x="3032125" y="3694113"/>
            <a:ext cx="184150"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61"/>
                                        </p:tgtEl>
                                        <p:attrNameLst>
                                          <p:attrName>style.visibility</p:attrName>
                                        </p:attrNameLst>
                                      </p:cBhvr>
                                      <p:to>
                                        <p:strVal val="visible"/>
                                      </p:to>
                                    </p:set>
                                    <p:animEffect transition="in" filter="dissolve">
                                      <p:cBhvr>
                                        <p:cTn id="7" dur="3000"/>
                                        <p:tgtEl>
                                          <p:spTgt spid="49161"/>
                                        </p:tgtEl>
                                      </p:cBhvr>
                                    </p:animEffect>
                                  </p:childTnLst>
                                </p:cTn>
                              </p:par>
                              <p:par>
                                <p:cTn id="8" presetID="9" presetClass="entr" presetSubtype="0" fill="hold" nodeType="withEffect">
                                  <p:stCondLst>
                                    <p:cond delay="0"/>
                                  </p:stCondLst>
                                  <p:childTnLst>
                                    <p:set>
                                      <p:cBhvr>
                                        <p:cTn id="9" dur="1" fill="hold">
                                          <p:stCondLst>
                                            <p:cond delay="0"/>
                                          </p:stCondLst>
                                        </p:cTn>
                                        <p:tgtEl>
                                          <p:spTgt spid="49162"/>
                                        </p:tgtEl>
                                        <p:attrNameLst>
                                          <p:attrName>style.visibility</p:attrName>
                                        </p:attrNameLst>
                                      </p:cBhvr>
                                      <p:to>
                                        <p:strVal val="visible"/>
                                      </p:to>
                                    </p:set>
                                    <p:animEffect transition="in" filter="dissolve">
                                      <p:cBhvr>
                                        <p:cTn id="10" dur="3000"/>
                                        <p:tgtEl>
                                          <p:spTgt spid="49162"/>
                                        </p:tgtEl>
                                      </p:cBhvr>
                                    </p:animEffect>
                                  </p:childTnLst>
                                </p:cTn>
                              </p:par>
                              <p:par>
                                <p:cTn id="11" presetID="9" presetClass="entr" presetSubtype="0" fill="hold" nodeType="withEffect">
                                  <p:stCondLst>
                                    <p:cond delay="0"/>
                                  </p:stCondLst>
                                  <p:childTnLst>
                                    <p:set>
                                      <p:cBhvr>
                                        <p:cTn id="12" dur="1" fill="hold">
                                          <p:stCondLst>
                                            <p:cond delay="0"/>
                                          </p:stCondLst>
                                        </p:cTn>
                                        <p:tgtEl>
                                          <p:spTgt spid="49163"/>
                                        </p:tgtEl>
                                        <p:attrNameLst>
                                          <p:attrName>style.visibility</p:attrName>
                                        </p:attrNameLst>
                                      </p:cBhvr>
                                      <p:to>
                                        <p:strVal val="visible"/>
                                      </p:to>
                                    </p:set>
                                    <p:animEffect transition="in" filter="dissolve">
                                      <p:cBhvr>
                                        <p:cTn id="13" dur="3000"/>
                                        <p:tgtEl>
                                          <p:spTgt spid="49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6" descr="Sess4-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812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7" descr="Sess4-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981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8" descr="Sess4-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981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9"/>
          <p:cNvSpPr txBox="1">
            <a:spLocks noChangeArrowheads="1"/>
          </p:cNvSpPr>
          <p:nvPr/>
        </p:nvSpPr>
        <p:spPr bwMode="auto">
          <a:xfrm>
            <a:off x="1752600" y="106363"/>
            <a:ext cx="5486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t>Other carbohydrates</a:t>
            </a:r>
          </a:p>
        </p:txBody>
      </p:sp>
      <p:sp>
        <p:nvSpPr>
          <p:cNvPr id="86022" name="Text Box 10"/>
          <p:cNvSpPr txBox="1">
            <a:spLocks noChangeArrowheads="1"/>
          </p:cNvSpPr>
          <p:nvPr/>
        </p:nvSpPr>
        <p:spPr bwMode="auto">
          <a:xfrm>
            <a:off x="0" y="914400"/>
            <a:ext cx="952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Agar-agar, xanthan gum, carageenan(s), locust bean &amp; guar gums, maltodextrin, ultra-tex (starches)</a:t>
            </a:r>
          </a:p>
        </p:txBody>
      </p:sp>
      <p:pic>
        <p:nvPicPr>
          <p:cNvPr id="86023" name="Picture 11" descr="session4 02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2672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1" descr="S-KCS10-S4-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7620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p:cNvSpPr>
            <a:spLocks noChangeArrowheads="1"/>
          </p:cNvSpPr>
          <p:nvPr/>
        </p:nvSpPr>
        <p:spPr bwMode="auto">
          <a:xfrm>
            <a:off x="381000" y="3124200"/>
            <a:ext cx="8534400" cy="58896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spcBef>
                <a:spcPct val="20000"/>
              </a:spcBef>
              <a:buChar char="•"/>
              <a:defRPr sz="3200">
                <a:solidFill>
                  <a:schemeClr val="tx1"/>
                </a:solidFill>
                <a:latin typeface="Arial" panose="020B0604020202020204" pitchFamily="34" charset="0"/>
              </a:defRPr>
            </a:lvl1pPr>
            <a:lvl2pPr marL="742950" indent="-285750" defTabSz="1019175">
              <a:spcBef>
                <a:spcPct val="20000"/>
              </a:spcBef>
              <a:buChar char="–"/>
              <a:defRPr sz="2800">
                <a:solidFill>
                  <a:schemeClr val="tx1"/>
                </a:solidFill>
                <a:latin typeface="Arial" panose="020B0604020202020204" pitchFamily="34" charset="0"/>
              </a:defRPr>
            </a:lvl2pPr>
            <a:lvl3pPr marL="1143000" indent="-228600" defTabSz="1019175">
              <a:spcBef>
                <a:spcPct val="20000"/>
              </a:spcBef>
              <a:buChar char="•"/>
              <a:defRPr sz="2400">
                <a:solidFill>
                  <a:schemeClr val="tx1"/>
                </a:solidFill>
                <a:latin typeface="Arial" panose="020B0604020202020204" pitchFamily="34" charset="0"/>
              </a:defRPr>
            </a:lvl3pPr>
            <a:lvl4pPr marL="1600200" indent="-228600" defTabSz="1019175">
              <a:spcBef>
                <a:spcPct val="20000"/>
              </a:spcBef>
              <a:buChar char="–"/>
              <a:defRPr sz="2000">
                <a:solidFill>
                  <a:schemeClr val="tx1"/>
                </a:solidFill>
                <a:latin typeface="Arial" panose="020B0604020202020204" pitchFamily="34" charset="0"/>
              </a:defRPr>
            </a:lvl4pPr>
            <a:lvl5pPr marL="2057400" indent="-228600" defTabSz="1019175">
              <a:spcBef>
                <a:spcPct val="20000"/>
              </a:spcBef>
              <a:buChar char="»"/>
              <a:defRPr sz="2000">
                <a:solidFill>
                  <a:schemeClr val="tx1"/>
                </a:solidFill>
                <a:latin typeface="Arial" panose="020B0604020202020204" pitchFamily="34" charset="0"/>
              </a:defRPr>
            </a:lvl5pPr>
            <a:lvl6pPr marL="25146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chemeClr val="bg1"/>
                </a:solidFill>
              </a:rPr>
              <a:t>Carbohydrates (contd.) &amp; Proteins</a:t>
            </a:r>
          </a:p>
        </p:txBody>
      </p:sp>
      <p:pic>
        <p:nvPicPr>
          <p:cNvPr id="89092" name="Picture 3" descr="Session6 009"/>
          <p:cNvPicPr>
            <a:picLocks noChangeAspect="1" noChangeArrowheads="1"/>
          </p:cNvPicPr>
          <p:nvPr/>
        </p:nvPicPr>
        <p:blipFill>
          <a:blip r:embed="rId4">
            <a:extLst>
              <a:ext uri="{28A0092B-C50C-407E-A947-70E740481C1C}">
                <a14:useLocalDpi xmlns:a14="http://schemas.microsoft.com/office/drawing/2010/main" val="0"/>
              </a:ext>
            </a:extLst>
          </a:blip>
          <a:srcRect l="12138" t="9248" r="11560"/>
          <a:stretch>
            <a:fillRect/>
          </a:stretch>
        </p:blipFill>
        <p:spPr bwMode="auto">
          <a:xfrm>
            <a:off x="5638800" y="3867150"/>
            <a:ext cx="33528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descr="Sess4-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5" descr="Sess4-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624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6" descr="Sess4-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76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Types of Browning</a:t>
            </a:r>
          </a:p>
        </p:txBody>
      </p:sp>
      <p:sp>
        <p:nvSpPr>
          <p:cNvPr id="93187" name="Rectangle 3"/>
          <p:cNvSpPr>
            <a:spLocks noGrp="1" noChangeArrowheads="1"/>
          </p:cNvSpPr>
          <p:nvPr>
            <p:ph type="body" idx="1"/>
          </p:nvPr>
        </p:nvSpPr>
        <p:spPr/>
        <p:txBody>
          <a:bodyPr/>
          <a:lstStyle/>
          <a:p>
            <a:pPr eaLnBrk="1" hangingPunct="1"/>
            <a:r>
              <a:rPr lang="en-US" altLang="en-US" smtClean="0"/>
              <a:t>Enzymatic</a:t>
            </a:r>
          </a:p>
          <a:p>
            <a:pPr eaLnBrk="1" hangingPunct="1"/>
            <a:r>
              <a:rPr lang="en-US" altLang="en-US" smtClean="0"/>
              <a:t>Caramelization</a:t>
            </a:r>
          </a:p>
          <a:p>
            <a:pPr eaLnBrk="1" hangingPunct="1"/>
            <a:r>
              <a:rPr lang="en-US" altLang="en-US" smtClean="0"/>
              <a:t>Maillard</a:t>
            </a:r>
          </a:p>
          <a:p>
            <a:pPr eaLnBrk="1" hangingPunct="1"/>
            <a:r>
              <a:rPr lang="en-US" altLang="en-US" smtClean="0"/>
              <a:t>(Lipid)</a:t>
            </a:r>
          </a:p>
          <a:p>
            <a:pPr eaLnBrk="1" hangingPunct="1">
              <a:buFontTx/>
              <a:buNone/>
            </a:pPr>
            <a:endParaRPr lang="en-US" altLang="en-US" sz="2800" i="1" smtClean="0"/>
          </a:p>
          <a:p>
            <a:pPr eaLnBrk="1" hangingPunct="1">
              <a:buFontTx/>
              <a:buNone/>
            </a:pPr>
            <a:r>
              <a:rPr lang="en-US" altLang="en-US" sz="2800" i="1" smtClean="0"/>
              <a:t>Polymers lead to color – Small molecules to flavor</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1"/>
          </p:nvPr>
        </p:nvSpPr>
        <p:spPr/>
        <p:txBody>
          <a:bodyPr/>
          <a:lstStyle/>
          <a:p>
            <a:pPr marL="609600" indent="-609600" eaLnBrk="1" hangingPunct="1">
              <a:buFontTx/>
              <a:buAutoNum type="arabicPeriod"/>
            </a:pPr>
            <a:r>
              <a:rPr lang="en-US" altLang="en-US" smtClean="0"/>
              <a:t>Formation of an N-glucosamine</a:t>
            </a:r>
          </a:p>
          <a:p>
            <a:pPr marL="609600" indent="-609600" eaLnBrk="1" hangingPunct="1">
              <a:buFontTx/>
              <a:buAutoNum type="arabicPeriod"/>
            </a:pPr>
            <a:r>
              <a:rPr lang="en-US" altLang="en-US" smtClean="0"/>
              <a:t>Amadori Rearrangement</a:t>
            </a:r>
          </a:p>
          <a:p>
            <a:pPr marL="609600" indent="-609600" eaLnBrk="1" hangingPunct="1">
              <a:buFontTx/>
              <a:buAutoNum type="arabicPeriod"/>
            </a:pPr>
            <a:r>
              <a:rPr lang="en-US" altLang="en-US" i="1" smtClean="0">
                <a:solidFill>
                  <a:schemeClr val="tx2"/>
                </a:solidFill>
              </a:rPr>
              <a:t>(Formation of diketosamine)</a:t>
            </a:r>
          </a:p>
          <a:p>
            <a:pPr marL="609600" indent="-609600" eaLnBrk="1" hangingPunct="1">
              <a:buFontTx/>
              <a:buAutoNum type="arabicPeriod"/>
            </a:pPr>
            <a:r>
              <a:rPr lang="en-US" altLang="en-US" smtClean="0"/>
              <a:t>Degradation of Amadori Product</a:t>
            </a:r>
          </a:p>
          <a:p>
            <a:pPr marL="609600" indent="-609600" eaLnBrk="1" hangingPunct="1">
              <a:buFontTx/>
              <a:buAutoNum type="arabicPeriod"/>
            </a:pPr>
            <a:r>
              <a:rPr lang="en-US" altLang="en-US" smtClean="0"/>
              <a:t>Condensation and polymerization</a:t>
            </a:r>
          </a:p>
        </p:txBody>
      </p:sp>
      <p:sp>
        <p:nvSpPr>
          <p:cNvPr id="95235" name="Rectangle 2"/>
          <p:cNvSpPr>
            <a:spLocks noChangeArrowheads="1"/>
          </p:cNvSpPr>
          <p:nvPr/>
        </p:nvSpPr>
        <p:spPr bwMode="auto">
          <a:xfrm>
            <a:off x="457200" y="15240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chemeClr val="tx2"/>
                </a:solidFill>
              </a:rPr>
              <a:t>Maillard Browning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maill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615238"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7" descr="onions_browning_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7432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3461011113_8613e46a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146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3" descr="Lye-Pretzels_17Apr2011_0011"/>
          <p:cNvPicPr>
            <a:picLocks noChangeAspect="1" noChangeArrowheads="1"/>
          </p:cNvPicPr>
          <p:nvPr/>
        </p:nvPicPr>
        <p:blipFill>
          <a:blip r:embed="rId5">
            <a:extLst>
              <a:ext uri="{28A0092B-C50C-407E-A947-70E740481C1C}">
                <a14:useLocalDpi xmlns:a14="http://schemas.microsoft.com/office/drawing/2010/main" val="0"/>
              </a:ext>
            </a:extLst>
          </a:blip>
          <a:srcRect b="12857"/>
          <a:stretch>
            <a:fillRect/>
          </a:stretch>
        </p:blipFill>
        <p:spPr bwMode="auto">
          <a:xfrm>
            <a:off x="762000" y="2590800"/>
            <a:ext cx="29987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maillard-first-st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538663"/>
            <a:ext cx="48768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Rectangle 5"/>
          <p:cNvSpPr>
            <a:spLocks noChangeArrowheads="1"/>
          </p:cNvSpPr>
          <p:nvPr/>
        </p:nvSpPr>
        <p:spPr bwMode="auto">
          <a:xfrm>
            <a:off x="5599113" y="6477000"/>
            <a:ext cx="3316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http://blog.khymos.org/2008/09/26/</a:t>
            </a:r>
          </a:p>
        </p:txBody>
      </p:sp>
      <p:sp>
        <p:nvSpPr>
          <p:cNvPr id="97288" name="Rectangle 2"/>
          <p:cNvSpPr>
            <a:spLocks noChangeArrowheads="1"/>
          </p:cNvSpPr>
          <p:nvPr/>
        </p:nvSpPr>
        <p:spPr bwMode="auto">
          <a:xfrm>
            <a:off x="457200" y="15240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chemeClr val="tx2"/>
                </a:solidFill>
              </a:rPr>
              <a:t>Maillard Browning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4107"/>
                                        </p:tgtEl>
                                      </p:cBhvr>
                                    </p:animEffect>
                                    <p:set>
                                      <p:cBhvr>
                                        <p:cTn id="7" dur="1" fill="hold">
                                          <p:stCondLst>
                                            <p:cond delay="1999"/>
                                          </p:stCondLst>
                                        </p:cTn>
                                        <p:tgtEl>
                                          <p:spTgt spid="4107"/>
                                        </p:tgtEl>
                                        <p:attrNameLst>
                                          <p:attrName>style.visibility</p:attrName>
                                        </p:attrNameLst>
                                      </p:cBhvr>
                                      <p:to>
                                        <p:strVal val="hidden"/>
                                      </p:to>
                                    </p:se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4109"/>
                                        </p:tgtEl>
                                        <p:attrNameLst>
                                          <p:attrName>style.visibility</p:attrName>
                                        </p:attrNameLst>
                                      </p:cBhvr>
                                      <p:to>
                                        <p:strVal val="visible"/>
                                      </p:to>
                                    </p:set>
                                    <p:animEffect transition="in" filter="dissolve">
                                      <p:cBhvr>
                                        <p:cTn id="11" dur="500"/>
                                        <p:tgtEl>
                                          <p:spTgt spid="41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105"/>
                                        </p:tgtEl>
                                        <p:attrNameLst>
                                          <p:attrName>style.visibility</p:attrName>
                                        </p:attrNameLst>
                                      </p:cBhvr>
                                      <p:to>
                                        <p:strVal val="visible"/>
                                      </p:to>
                                    </p:set>
                                    <p:animEffect transition="in" filter="fade">
                                      <p:cBhvr>
                                        <p:cTn id="16" dur="3000"/>
                                        <p:tgtEl>
                                          <p:spTgt spid="410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1776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56003"/>
                                        </p:tgtEl>
                                        <p:attrNameLst>
                                          <p:attrName>style.visibility</p:attrName>
                                        </p:attrNameLst>
                                      </p:cBhvr>
                                      <p:to>
                                        <p:strVal val="visible"/>
                                      </p:to>
                                    </p:set>
                                    <p:animEffect transition="in" filter="fade">
                                      <p:cBhvr>
                                        <p:cTn id="23" dur="2000"/>
                                        <p:tgtEl>
                                          <p:spTgt spid="256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152400"/>
            <a:ext cx="8229600" cy="868363"/>
          </a:xfrm>
        </p:spPr>
        <p:txBody>
          <a:bodyPr/>
          <a:lstStyle/>
          <a:p>
            <a:pPr eaLnBrk="1" hangingPunct="1"/>
            <a:r>
              <a:rPr lang="en-US" altLang="en-US" sz="3600" smtClean="0"/>
              <a:t>No Knead Bread</a:t>
            </a:r>
          </a:p>
        </p:txBody>
      </p:sp>
      <p:sp>
        <p:nvSpPr>
          <p:cNvPr id="98307" name="Rectangle 3"/>
          <p:cNvSpPr>
            <a:spLocks noChangeArrowheads="1"/>
          </p:cNvSpPr>
          <p:nvPr/>
        </p:nvSpPr>
        <p:spPr bwMode="auto">
          <a:xfrm>
            <a:off x="152400" y="1905000"/>
            <a:ext cx="7308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3"/>
              </a:rPr>
              <a:t>http://www.nytimes.com/2006/11/08/dining/081mrex.html?_r=2&amp;oref=s</a:t>
            </a:r>
            <a:endParaRPr lang="en-US" altLang="en-US" sz="1800"/>
          </a:p>
          <a:p>
            <a:pPr eaLnBrk="1" hangingPunct="1">
              <a:spcBef>
                <a:spcPct val="0"/>
              </a:spcBef>
              <a:buFontTx/>
              <a:buNone/>
            </a:pPr>
            <a:endParaRPr lang="en-US" altLang="en-US" sz="1800"/>
          </a:p>
        </p:txBody>
      </p:sp>
      <p:sp>
        <p:nvSpPr>
          <p:cNvPr id="98308" name="Rectangle 4"/>
          <p:cNvSpPr>
            <a:spLocks noChangeArrowheads="1"/>
          </p:cNvSpPr>
          <p:nvPr/>
        </p:nvSpPr>
        <p:spPr bwMode="auto">
          <a:xfrm>
            <a:off x="152400" y="2209800"/>
            <a:ext cx="729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4"/>
              </a:rPr>
              <a:t>http://www.nytimes.com/2007/11/21/dining/211brex.html?_r=2&amp;oref=sl</a:t>
            </a:r>
            <a:endParaRPr lang="en-US" altLang="en-US" sz="1800"/>
          </a:p>
          <a:p>
            <a:pPr eaLnBrk="1" hangingPunct="1">
              <a:spcBef>
                <a:spcPct val="0"/>
              </a:spcBef>
              <a:buFontTx/>
              <a:buNone/>
            </a:pPr>
            <a:endParaRPr lang="en-US" altLang="en-US" sz="1800"/>
          </a:p>
        </p:txBody>
      </p:sp>
      <p:sp>
        <p:nvSpPr>
          <p:cNvPr id="98309" name="Text Box 5"/>
          <p:cNvSpPr txBox="1">
            <a:spLocks noChangeArrowheads="1"/>
          </p:cNvSpPr>
          <p:nvPr/>
        </p:nvSpPr>
        <p:spPr bwMode="auto">
          <a:xfrm>
            <a:off x="152400" y="990600"/>
            <a:ext cx="7391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See:</a:t>
            </a:r>
          </a:p>
          <a:p>
            <a:pPr eaLnBrk="1" hangingPunct="1">
              <a:spcBef>
                <a:spcPct val="0"/>
              </a:spcBef>
              <a:buFontTx/>
              <a:buNone/>
            </a:pPr>
            <a:r>
              <a:rPr lang="en-US" altLang="en-US" sz="1800">
                <a:hlinkClick r:id="rId5"/>
              </a:rPr>
              <a:t>http://www.nytimes.com/2006/11/08/dining/08mini.html?em&amp;ex=1163134800&amp;en=a25918d1aead20f6&amp;ei=5087%0A</a:t>
            </a:r>
            <a:endParaRPr lang="en-US" altLang="en-US" sz="1800"/>
          </a:p>
        </p:txBody>
      </p:sp>
      <p:pic>
        <p:nvPicPr>
          <p:cNvPr id="98310" name="Picture 8" descr="S-KCS10-S4-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819400"/>
            <a:ext cx="25146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9" descr="S-KCS10-S4-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26670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0" descr="S-KCS10-S4-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2819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11" descr="S-KCS10-S4-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43434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tLang="en-US" smtClean="0"/>
              <a:t>Gluten (bread/wheat protein)</a:t>
            </a:r>
          </a:p>
        </p:txBody>
      </p:sp>
      <p:pic>
        <p:nvPicPr>
          <p:cNvPr id="100355" name="Picture 3" descr="cenexfood_3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514600"/>
            <a:ext cx="3886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p:cNvSpPr>
            <a:spLocks noChangeArrowheads="1"/>
          </p:cNvSpPr>
          <p:nvPr/>
        </p:nvSpPr>
        <p:spPr bwMode="auto">
          <a:xfrm>
            <a:off x="0" y="6248400"/>
            <a:ext cx="7696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Images from </a:t>
            </a:r>
            <a:r>
              <a:rPr lang="en-US" altLang="en-US" sz="1400">
                <a:hlinkClick r:id="rId5"/>
              </a:rPr>
              <a:t>http://www.kpk.gov.pl/centra_doskonalosci/coe/midi/data/505.html</a:t>
            </a:r>
            <a:endParaRPr lang="en-US" altLang="en-US" sz="1400"/>
          </a:p>
          <a:p>
            <a:pPr eaLnBrk="1" hangingPunct="1">
              <a:spcBef>
                <a:spcPct val="0"/>
              </a:spcBef>
              <a:buFontTx/>
              <a:buNone/>
            </a:pPr>
            <a:r>
              <a:rPr lang="en-US" altLang="en-US" sz="1400"/>
              <a:t>http://picasaweb.google.com/lh/photo/fCkJPY6D6nI9tiBxkGu-jw</a:t>
            </a:r>
          </a:p>
        </p:txBody>
      </p:sp>
      <p:pic>
        <p:nvPicPr>
          <p:cNvPr id="100357" name="Picture 5" descr="Sourdough%2B4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514600"/>
            <a:ext cx="3500438"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p:cNvSpPr txBox="1">
            <a:spLocks noChangeArrowheads="1"/>
          </p:cNvSpPr>
          <p:nvPr/>
        </p:nvSpPr>
        <p:spPr bwMode="auto">
          <a:xfrm>
            <a:off x="212725" y="5599113"/>
            <a:ext cx="551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bread is (water in) starch granules in a protein matrix</a:t>
            </a:r>
          </a:p>
          <a:p>
            <a:pPr eaLnBrk="1" hangingPunct="1">
              <a:spcBef>
                <a:spcPct val="0"/>
              </a:spcBef>
              <a:buFontTx/>
              <a:buNone/>
            </a:pPr>
            <a:r>
              <a:rPr lang="en-US" altLang="en-US" sz="1800"/>
              <a:t>Bread staling – retrogradation</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smtClean="0"/>
              <a:t>Myoglobin and Hemoglobin</a:t>
            </a:r>
          </a:p>
        </p:txBody>
      </p:sp>
      <p:pic>
        <p:nvPicPr>
          <p:cNvPr id="102403" name="Picture 3" descr="Ribbon structure of myoglob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2667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Rectangle 4"/>
          <p:cNvSpPr>
            <a:spLocks noChangeArrowheads="1"/>
          </p:cNvSpPr>
          <p:nvPr/>
        </p:nvSpPr>
        <p:spPr bwMode="auto">
          <a:xfrm>
            <a:off x="381000" y="6553200"/>
            <a:ext cx="539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http://themedicalbiochemistrypage.org/hemoglobin-myoglobin.html</a:t>
            </a:r>
          </a:p>
        </p:txBody>
      </p:sp>
      <p:pic>
        <p:nvPicPr>
          <p:cNvPr id="102405" name="Picture 5" descr="Diagrammatic representation of the structure of hemoglob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371600"/>
            <a:ext cx="43053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 Box 6"/>
          <p:cNvSpPr txBox="1">
            <a:spLocks noChangeArrowheads="1"/>
          </p:cNvSpPr>
          <p:nvPr/>
        </p:nvSpPr>
        <p:spPr bwMode="auto">
          <a:xfrm>
            <a:off x="838200" y="4648200"/>
            <a:ext cx="233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Myoglobin with heme</a:t>
            </a:r>
          </a:p>
        </p:txBody>
      </p:sp>
      <p:sp>
        <p:nvSpPr>
          <p:cNvPr id="102407" name="Text Box 7"/>
          <p:cNvSpPr txBox="1">
            <a:spLocks noChangeArrowheads="1"/>
          </p:cNvSpPr>
          <p:nvPr/>
        </p:nvSpPr>
        <p:spPr bwMode="auto">
          <a:xfrm>
            <a:off x="4724400" y="4724400"/>
            <a:ext cx="422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Hemoglobin with heme</a:t>
            </a:r>
          </a:p>
          <a:p>
            <a:pPr eaLnBrk="1" hangingPunct="1">
              <a:spcBef>
                <a:spcPct val="0"/>
              </a:spcBef>
              <a:buFontTx/>
              <a:buNone/>
            </a:pPr>
            <a:r>
              <a:rPr lang="en-US" altLang="en-US" sz="1800"/>
              <a:t>(tetramer - Allosteric binding of Oxygen)</a:t>
            </a:r>
          </a:p>
        </p:txBody>
      </p:sp>
      <p:sp>
        <p:nvSpPr>
          <p:cNvPr id="55307" name="Text Box 11"/>
          <p:cNvSpPr txBox="1">
            <a:spLocks noChangeArrowheads="1"/>
          </p:cNvSpPr>
          <p:nvPr/>
        </p:nvSpPr>
        <p:spPr bwMode="auto">
          <a:xfrm>
            <a:off x="1219200" y="5715000"/>
            <a:ext cx="7010400"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altLang="en-US"/>
              <a:t>Why is dark meat dark? Answer myoglobin for fast-twitch muscles that are in active parts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labs.ansci.uiuc.edu/meatscience/Library/myoglobin%20pigmen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33528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ChangeArrowheads="1"/>
          </p:cNvSpPr>
          <p:nvPr/>
        </p:nvSpPr>
        <p:spPr bwMode="auto">
          <a:xfrm>
            <a:off x="2362200" y="152400"/>
            <a:ext cx="4378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chemeClr val="tx2"/>
                </a:solidFill>
              </a:rPr>
              <a:t>Myoglobin Heme</a:t>
            </a:r>
          </a:p>
        </p:txBody>
      </p:sp>
      <p:pic>
        <p:nvPicPr>
          <p:cNvPr id="104452" name="Picture 4" descr="180px-Chlorophyll_c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371600"/>
            <a:ext cx="2901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5"/>
          <p:cNvSpPr txBox="1">
            <a:spLocks noChangeArrowheads="1"/>
          </p:cNvSpPr>
          <p:nvPr/>
        </p:nvSpPr>
        <p:spPr bwMode="auto">
          <a:xfrm>
            <a:off x="6705600" y="4724400"/>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Chlorophyll</a:t>
            </a:r>
          </a:p>
        </p:txBody>
      </p:sp>
      <p:sp>
        <p:nvSpPr>
          <p:cNvPr id="104454" name="Oval 6"/>
          <p:cNvSpPr>
            <a:spLocks noChangeArrowheads="1"/>
          </p:cNvSpPr>
          <p:nvPr/>
        </p:nvSpPr>
        <p:spPr bwMode="auto">
          <a:xfrm>
            <a:off x="1295400" y="3505200"/>
            <a:ext cx="685800" cy="685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4455" name="Picture 7" descr="ThreeCookedCeleryBranch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5029200"/>
            <a:ext cx="21907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Oval 8"/>
          <p:cNvSpPr>
            <a:spLocks noChangeArrowheads="1"/>
          </p:cNvSpPr>
          <p:nvPr/>
        </p:nvSpPr>
        <p:spPr bwMode="auto">
          <a:xfrm>
            <a:off x="7086600" y="2438400"/>
            <a:ext cx="685800" cy="685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4457" name="Text Box 9"/>
          <p:cNvSpPr txBox="1">
            <a:spLocks noChangeArrowheads="1"/>
          </p:cNvSpPr>
          <p:nvPr/>
        </p:nvSpPr>
        <p:spPr bwMode="auto">
          <a:xfrm>
            <a:off x="2133600" y="3886200"/>
            <a:ext cx="1939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O</a:t>
            </a:r>
            <a:r>
              <a:rPr lang="en-US" altLang="en-US" sz="1800" baseline="-25000"/>
              <a:t>2</a:t>
            </a:r>
            <a:r>
              <a:rPr lang="en-US" altLang="en-US" sz="1800"/>
              <a:t>, CO</a:t>
            </a:r>
            <a:r>
              <a:rPr lang="en-US" altLang="en-US" sz="1800" baseline="-25000"/>
              <a:t>2</a:t>
            </a:r>
            <a:r>
              <a:rPr lang="en-US" altLang="en-US" sz="1800"/>
              <a:t>, CO, NO</a:t>
            </a:r>
          </a:p>
        </p:txBody>
      </p:sp>
      <p:sp>
        <p:nvSpPr>
          <p:cNvPr id="104458" name="Text Box 10"/>
          <p:cNvSpPr txBox="1">
            <a:spLocks noChangeArrowheads="1"/>
          </p:cNvSpPr>
          <p:nvPr/>
        </p:nvSpPr>
        <p:spPr bwMode="auto">
          <a:xfrm>
            <a:off x="6461125" y="1103313"/>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 vegetables</a:t>
            </a:r>
          </a:p>
        </p:txBody>
      </p:sp>
      <p:sp>
        <p:nvSpPr>
          <p:cNvPr id="104459" name="Text Box 11"/>
          <p:cNvSpPr txBox="1">
            <a:spLocks noChangeArrowheads="1"/>
          </p:cNvSpPr>
          <p:nvPr/>
        </p:nvSpPr>
        <p:spPr bwMode="auto">
          <a:xfrm>
            <a:off x="4953000" y="6583363"/>
            <a:ext cx="3959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http://www.popsci.com/diy/article/2009-01/shades-green</a:t>
            </a:r>
          </a:p>
        </p:txBody>
      </p:sp>
      <p:pic>
        <p:nvPicPr>
          <p:cNvPr id="104460" name="Picture 16" descr="barbecue smoke r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229100"/>
            <a:ext cx="32004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1" name="Text Box 8"/>
          <p:cNvSpPr txBox="1">
            <a:spLocks noChangeArrowheads="1"/>
          </p:cNvSpPr>
          <p:nvPr/>
        </p:nvSpPr>
        <p:spPr bwMode="auto">
          <a:xfrm>
            <a:off x="0" y="6276975"/>
            <a:ext cx="3657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http://www.amazingribs.com/tips_and_technique/cooking_glossary.html</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4"/>
          <p:cNvSpPr>
            <a:spLocks noChangeArrowheads="1"/>
          </p:cNvSpPr>
          <p:nvPr/>
        </p:nvSpPr>
        <p:spPr bwMode="auto">
          <a:xfrm>
            <a:off x="457200" y="1371600"/>
            <a:ext cx="7769225" cy="11906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r>
              <a:rPr lang="en-US">
                <a:latin typeface="Arial" charset="0"/>
              </a:rPr>
              <a:t>Webster’s New Millennium dictionary definition:</a:t>
            </a:r>
            <a:br>
              <a:rPr lang="en-US">
                <a:latin typeface="Arial" charset="0"/>
              </a:rPr>
            </a:br>
            <a:endParaRPr lang="en-US">
              <a:latin typeface="Arial" charset="0"/>
            </a:endParaRPr>
          </a:p>
          <a:p>
            <a:pPr>
              <a:defRPr/>
            </a:pPr>
            <a:r>
              <a:rPr lang="en-US">
                <a:latin typeface="Arial" charset="0"/>
              </a:rPr>
              <a:t>The application or study of scientific principles and practices in cooking and food preparation</a:t>
            </a:r>
          </a:p>
        </p:txBody>
      </p:sp>
      <p:sp>
        <p:nvSpPr>
          <p:cNvPr id="274437" name="Rectangle 5"/>
          <p:cNvSpPr>
            <a:spLocks noChangeArrowheads="1"/>
          </p:cNvSpPr>
          <p:nvPr/>
        </p:nvSpPr>
        <p:spPr bwMode="auto">
          <a:xfrm>
            <a:off x="1752600" y="558800"/>
            <a:ext cx="5676554" cy="52322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800" b="1" dirty="0">
                <a:latin typeface="Arial" charset="0"/>
              </a:rPr>
              <a:t>What is Molecular Gastronomy?</a:t>
            </a:r>
          </a:p>
        </p:txBody>
      </p:sp>
      <p:sp>
        <p:nvSpPr>
          <p:cNvPr id="274438" name="Text Box 6"/>
          <p:cNvSpPr txBox="1">
            <a:spLocks noChangeArrowheads="1"/>
          </p:cNvSpPr>
          <p:nvPr/>
        </p:nvSpPr>
        <p:spPr bwMode="auto">
          <a:xfrm>
            <a:off x="2971800" y="2438400"/>
            <a:ext cx="186055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latin typeface="Arial" charset="0"/>
              </a:rPr>
              <a:t>(Food Science?)</a:t>
            </a:r>
          </a:p>
        </p:txBody>
      </p:sp>
      <p:sp>
        <p:nvSpPr>
          <p:cNvPr id="274439" name="Rectangle 7"/>
          <p:cNvSpPr>
            <a:spLocks noChangeArrowheads="1"/>
          </p:cNvSpPr>
          <p:nvPr/>
        </p:nvSpPr>
        <p:spPr bwMode="auto">
          <a:xfrm>
            <a:off x="609600" y="3292475"/>
            <a:ext cx="7292975" cy="20145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eaLnBrk="0" hangingPunct="0">
              <a:defRPr/>
            </a:pPr>
            <a:r>
              <a:rPr lang="en-US" b="1">
                <a:latin typeface="Arial" charset="0"/>
              </a:rPr>
              <a:t>Molecular gastronomy</a:t>
            </a:r>
            <a:r>
              <a:rPr lang="en-US">
                <a:latin typeface="Arial" charset="0"/>
              </a:rPr>
              <a:t> is a subdiscipline of </a:t>
            </a:r>
            <a:r>
              <a:rPr lang="en-US">
                <a:latin typeface="Arial" charset="0"/>
                <a:hlinkClick r:id="rId2" tooltip="Food science"/>
              </a:rPr>
              <a:t>food science</a:t>
            </a:r>
            <a:r>
              <a:rPr lang="en-US">
                <a:latin typeface="Arial" charset="0"/>
              </a:rPr>
              <a:t> that seeks to investigate, explain and make practical use of the </a:t>
            </a:r>
            <a:r>
              <a:rPr lang="en-US">
                <a:latin typeface="Arial" charset="0"/>
                <a:hlinkClick r:id="rId3" tooltip="Physics"/>
              </a:rPr>
              <a:t>physical</a:t>
            </a:r>
            <a:r>
              <a:rPr lang="en-US">
                <a:latin typeface="Arial" charset="0"/>
              </a:rPr>
              <a:t> and </a:t>
            </a:r>
            <a:r>
              <a:rPr lang="en-US">
                <a:latin typeface="Arial" charset="0"/>
                <a:hlinkClick r:id="rId4" tooltip="Chemistry"/>
              </a:rPr>
              <a:t>chemical</a:t>
            </a:r>
            <a:r>
              <a:rPr lang="en-US">
                <a:latin typeface="Arial" charset="0"/>
              </a:rPr>
              <a:t> transformations of ingredients that occur while </a:t>
            </a:r>
            <a:r>
              <a:rPr lang="en-US">
                <a:latin typeface="Arial" charset="0"/>
                <a:hlinkClick r:id="rId5" tooltip="Cooking"/>
              </a:rPr>
              <a:t>cooking</a:t>
            </a:r>
            <a:r>
              <a:rPr lang="en-US">
                <a:latin typeface="Arial" charset="0"/>
              </a:rPr>
              <a:t>,..</a:t>
            </a:r>
          </a:p>
          <a:p>
            <a:pPr eaLnBrk="0" hangingPunct="0">
              <a:defRPr/>
            </a:pPr>
            <a:endParaRPr lang="en-US">
              <a:latin typeface="Arial" charset="0"/>
            </a:endParaRPr>
          </a:p>
          <a:p>
            <a:pPr eaLnBrk="0" hangingPunct="0">
              <a:defRPr/>
            </a:pPr>
            <a:r>
              <a:rPr lang="en-US">
                <a:latin typeface="Arial" charset="0"/>
              </a:rPr>
              <a:t>…name of the scientific discipline co-created by Kurti and This to be based on exploring the science behind traditional cooking methods." [1992]</a:t>
            </a:r>
          </a:p>
        </p:txBody>
      </p:sp>
      <p:sp>
        <p:nvSpPr>
          <p:cNvPr id="274440" name="Text Box 8"/>
          <p:cNvSpPr txBox="1">
            <a:spLocks noChangeArrowheads="1"/>
          </p:cNvSpPr>
          <p:nvPr/>
        </p:nvSpPr>
        <p:spPr bwMode="auto">
          <a:xfrm>
            <a:off x="533400" y="2971800"/>
            <a:ext cx="123825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latin typeface="Arial" charset="0"/>
              </a:rPr>
              <a:t>Wikipedia:</a:t>
            </a:r>
          </a:p>
        </p:txBody>
      </p:sp>
      <p:sp>
        <p:nvSpPr>
          <p:cNvPr id="274441" name="Rectangle 9"/>
          <p:cNvSpPr>
            <a:spLocks noChangeArrowheads="1"/>
          </p:cNvSpPr>
          <p:nvPr/>
        </p:nvSpPr>
        <p:spPr bwMode="auto">
          <a:xfrm>
            <a:off x="381000" y="5562600"/>
            <a:ext cx="8305800" cy="9159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defRPr/>
            </a:pPr>
            <a:r>
              <a:rPr lang="en-US">
                <a:latin typeface="Arial" charset="0"/>
              </a:rPr>
              <a:t>Have you ever wondered if these time-honored techniques work? Why do they or don't they work? Is there a physical or chemical basis for what's happening to the food as it cooks? </a:t>
            </a:r>
          </a:p>
        </p:txBody>
      </p:sp>
    </p:spTree>
    <p:extLst>
      <p:ext uri="{BB962C8B-B14F-4D97-AF65-F5344CB8AC3E}">
        <p14:creationId xmlns:p14="http://schemas.microsoft.com/office/powerpoint/2010/main" val="13265772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MeatCy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8"/>
          <p:cNvSpPr txBox="1">
            <a:spLocks noChangeArrowheads="1"/>
          </p:cNvSpPr>
          <p:nvPr/>
        </p:nvSpPr>
        <p:spPr bwMode="auto">
          <a:xfrm>
            <a:off x="5029200" y="4495800"/>
            <a:ext cx="3657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http://www.amazingribs.com/tips_and_technique/cooking_glossary.html</a:t>
            </a:r>
          </a:p>
        </p:txBody>
      </p:sp>
      <p:pic>
        <p:nvPicPr>
          <p:cNvPr id="106500" name="Picture 9" descr="barbecue smoke 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57200"/>
            <a:ext cx="47244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28600"/>
            <a:ext cx="86741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82296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4"/>
          <p:cNvSpPr txBox="1">
            <a:spLocks noChangeArrowheads="1"/>
          </p:cNvSpPr>
          <p:nvPr/>
        </p:nvSpPr>
        <p:spPr bwMode="auto">
          <a:xfrm>
            <a:off x="381000" y="304800"/>
            <a:ext cx="6019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Other topics/items in proteins (demos):</a:t>
            </a:r>
          </a:p>
          <a:p>
            <a:pPr eaLnBrk="1" hangingPunct="1">
              <a:spcBef>
                <a:spcPct val="50000"/>
              </a:spcBef>
              <a:buFontTx/>
              <a:buNone/>
            </a:pPr>
            <a:r>
              <a:rPr lang="en-US" altLang="en-US" sz="2400"/>
              <a:t> Sous vide cooking</a:t>
            </a:r>
          </a:p>
          <a:p>
            <a:pPr eaLnBrk="1" hangingPunct="1">
              <a:spcBef>
                <a:spcPct val="50000"/>
              </a:spcBef>
              <a:buFontTx/>
              <a:buNone/>
            </a:pPr>
            <a:r>
              <a:rPr lang="en-US" altLang="en-US" sz="2400"/>
              <a:t> Transglutaminase (“meat glue”)</a:t>
            </a:r>
          </a:p>
        </p:txBody>
      </p:sp>
      <p:pic>
        <p:nvPicPr>
          <p:cNvPr id="110595" name="Picture 5" descr="Sess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6" descr="Sess4-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9812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7" descr="Sess4-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577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8" descr="Sess4-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4495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10" descr="Session6 009"/>
          <p:cNvPicPr>
            <a:picLocks noChangeAspect="1" noChangeArrowheads="1"/>
          </p:cNvPicPr>
          <p:nvPr/>
        </p:nvPicPr>
        <p:blipFill>
          <a:blip r:embed="rId7">
            <a:extLst>
              <a:ext uri="{28A0092B-C50C-407E-A947-70E740481C1C}">
                <a14:useLocalDpi xmlns:a14="http://schemas.microsoft.com/office/drawing/2010/main" val="0"/>
              </a:ext>
            </a:extLst>
          </a:blip>
          <a:srcRect l="19032" r="11290"/>
          <a:stretch>
            <a:fillRect/>
          </a:stretch>
        </p:blipFill>
        <p:spPr bwMode="auto">
          <a:xfrm>
            <a:off x="6400800" y="2438400"/>
            <a:ext cx="27432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88" y="381000"/>
            <a:ext cx="7585075"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5"/>
          <p:cNvSpPr>
            <a:spLocks noChangeArrowheads="1"/>
          </p:cNvSpPr>
          <p:nvPr/>
        </p:nvSpPr>
        <p:spPr bwMode="auto">
          <a:xfrm>
            <a:off x="3276600" y="76200"/>
            <a:ext cx="2609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Transglutaminase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844867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5"/>
          <p:cNvSpPr>
            <a:spLocks noChangeArrowheads="1"/>
          </p:cNvSpPr>
          <p:nvPr/>
        </p:nvSpPr>
        <p:spPr bwMode="auto">
          <a:xfrm>
            <a:off x="3276600" y="231775"/>
            <a:ext cx="2609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Transglutaminase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5438"/>
            <a:ext cx="69183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5"/>
          <p:cNvSpPr>
            <a:spLocks noChangeArrowheads="1"/>
          </p:cNvSpPr>
          <p:nvPr/>
        </p:nvSpPr>
        <p:spPr bwMode="auto">
          <a:xfrm>
            <a:off x="3276600" y="76200"/>
            <a:ext cx="2609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Transglutaminase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3025"/>
            <a:ext cx="86868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381000" y="914400"/>
            <a:ext cx="8534400" cy="52863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spcBef>
                <a:spcPct val="20000"/>
              </a:spcBef>
              <a:buChar char="•"/>
              <a:defRPr sz="3200">
                <a:solidFill>
                  <a:schemeClr val="tx1"/>
                </a:solidFill>
                <a:latin typeface="Arial" panose="020B0604020202020204" pitchFamily="34" charset="0"/>
              </a:defRPr>
            </a:lvl1pPr>
            <a:lvl2pPr marL="742950" indent="-285750" defTabSz="1019175">
              <a:spcBef>
                <a:spcPct val="20000"/>
              </a:spcBef>
              <a:buChar char="–"/>
              <a:defRPr sz="2800">
                <a:solidFill>
                  <a:schemeClr val="tx1"/>
                </a:solidFill>
                <a:latin typeface="Arial" panose="020B0604020202020204" pitchFamily="34" charset="0"/>
              </a:defRPr>
            </a:lvl2pPr>
            <a:lvl3pPr marL="1143000" indent="-228600" defTabSz="1019175">
              <a:spcBef>
                <a:spcPct val="20000"/>
              </a:spcBef>
              <a:buChar char="•"/>
              <a:defRPr sz="2400">
                <a:solidFill>
                  <a:schemeClr val="tx1"/>
                </a:solidFill>
                <a:latin typeface="Arial" panose="020B0604020202020204" pitchFamily="34" charset="0"/>
              </a:defRPr>
            </a:lvl3pPr>
            <a:lvl4pPr marL="1600200" indent="-228600" defTabSz="1019175">
              <a:spcBef>
                <a:spcPct val="20000"/>
              </a:spcBef>
              <a:buChar char="–"/>
              <a:defRPr sz="2000">
                <a:solidFill>
                  <a:schemeClr val="tx1"/>
                </a:solidFill>
                <a:latin typeface="Arial" panose="020B0604020202020204" pitchFamily="34" charset="0"/>
              </a:defRPr>
            </a:lvl4pPr>
            <a:lvl5pPr marL="2057400" indent="-228600" defTabSz="1019175">
              <a:spcBef>
                <a:spcPct val="20000"/>
              </a:spcBef>
              <a:buChar char="»"/>
              <a:defRPr sz="2000">
                <a:solidFill>
                  <a:schemeClr val="tx1"/>
                </a:solidFill>
                <a:latin typeface="Arial" panose="020B0604020202020204" pitchFamily="34" charset="0"/>
              </a:defRPr>
            </a:lvl5pPr>
            <a:lvl6pPr marL="25146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191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rPr>
              <a:t>Taste and Flavor Molecules </a:t>
            </a:r>
          </a:p>
        </p:txBody>
      </p:sp>
      <p:pic>
        <p:nvPicPr>
          <p:cNvPr id="70659" name="Picture 3" descr="fort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1719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fade">
                                      <p:cBhvr>
                                        <p:cTn id="7" dur="50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47800"/>
            <a:ext cx="6026150"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Taste Receptors</a:t>
            </a:r>
          </a:p>
        </p:txBody>
      </p:sp>
      <p:sp>
        <p:nvSpPr>
          <p:cNvPr id="122884" name="Rectangle 4"/>
          <p:cNvSpPr>
            <a:spLocks noChangeArrowheads="1"/>
          </p:cNvSpPr>
          <p:nvPr/>
        </p:nvSpPr>
        <p:spPr bwMode="auto">
          <a:xfrm>
            <a:off x="2667000" y="6324600"/>
            <a:ext cx="4017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NATURE|Vol 444|16 November 2006|</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88392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ChangeArrowheads="1"/>
          </p:cNvSpPr>
          <p:nvPr/>
        </p:nvSpPr>
        <p:spPr bwMode="auto">
          <a:xfrm>
            <a:off x="1524000" y="304800"/>
            <a:ext cx="6427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Encoding of taste qualities at the periphery</a:t>
            </a:r>
          </a:p>
        </p:txBody>
      </p:sp>
      <p:sp>
        <p:nvSpPr>
          <p:cNvPr id="124932" name="Rectangle 4"/>
          <p:cNvSpPr>
            <a:spLocks noChangeArrowheads="1"/>
          </p:cNvSpPr>
          <p:nvPr/>
        </p:nvSpPr>
        <p:spPr bwMode="auto">
          <a:xfrm>
            <a:off x="2667000" y="6324600"/>
            <a:ext cx="4017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NATURE|Vol 444|16 November 2006|</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nyt"/>
          <p:cNvPicPr>
            <a:picLocks noChangeAspect="1" noChangeArrowheads="1"/>
          </p:cNvPicPr>
          <p:nvPr/>
        </p:nvPicPr>
        <p:blipFill>
          <a:blip r:embed="rId3">
            <a:lum bright="-18000" contrast="26000"/>
            <a:extLst>
              <a:ext uri="{28A0092B-C50C-407E-A947-70E740481C1C}">
                <a14:useLocalDpi xmlns:a14="http://schemas.microsoft.com/office/drawing/2010/main" val="0"/>
              </a:ext>
            </a:extLst>
          </a:blip>
          <a:srcRect b="-1503"/>
          <a:stretch>
            <a:fillRect/>
          </a:stretch>
        </p:blipFill>
        <p:spPr bwMode="auto">
          <a:xfrm>
            <a:off x="838200" y="457200"/>
            <a:ext cx="7239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4"/>
          <p:cNvSpPr txBox="1">
            <a:spLocks noChangeArrowheads="1"/>
          </p:cNvSpPr>
          <p:nvPr/>
        </p:nvSpPr>
        <p:spPr bwMode="auto">
          <a:xfrm>
            <a:off x="0" y="5446713"/>
            <a:ext cx="91455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t>Molecular Gastronomy or Molecular Cuisine (previously)</a:t>
            </a:r>
          </a:p>
          <a:p>
            <a:pPr algn="ctr" eaLnBrk="1" hangingPunct="1">
              <a:spcBef>
                <a:spcPct val="0"/>
              </a:spcBef>
              <a:buFontTx/>
              <a:buNone/>
            </a:pPr>
            <a:r>
              <a:rPr lang="en-US" altLang="en-US" sz="2800"/>
              <a:t>or Modernist Cuisine (current)</a:t>
            </a:r>
          </a:p>
        </p:txBody>
      </p:sp>
      <p:pic>
        <p:nvPicPr>
          <p:cNvPr id="5124" name="Picture 2" descr="New York Tim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048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6536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descr="Sess5-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6" descr="Sess5-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7"/>
          <p:cNvSpPr txBox="1">
            <a:spLocks noChangeArrowheads="1"/>
          </p:cNvSpPr>
          <p:nvPr/>
        </p:nvSpPr>
        <p:spPr bwMode="auto">
          <a:xfrm>
            <a:off x="2971800" y="6400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(blind &amp; double blind)</a:t>
            </a:r>
          </a:p>
        </p:txBody>
      </p:sp>
      <p:pic>
        <p:nvPicPr>
          <p:cNvPr id="66568" name="Picture 8" descr="Session6 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0574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9" descr="S-KCS10-S5-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5814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S-KCS10-S5-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5325" y="35814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tLang="en-US" smtClean="0"/>
              <a:t>Example Tastes</a:t>
            </a:r>
          </a:p>
        </p:txBody>
      </p:sp>
      <p:sp>
        <p:nvSpPr>
          <p:cNvPr id="129027" name="Rectangle 3"/>
          <p:cNvSpPr>
            <a:spLocks noGrp="1" noChangeArrowheads="1"/>
          </p:cNvSpPr>
          <p:nvPr>
            <p:ph type="body" idx="1"/>
          </p:nvPr>
        </p:nvSpPr>
        <p:spPr/>
        <p:txBody>
          <a:bodyPr/>
          <a:lstStyle/>
          <a:p>
            <a:pPr eaLnBrk="1" hangingPunct="1"/>
            <a:r>
              <a:rPr lang="en-US" altLang="en-US" smtClean="0"/>
              <a:t>Sweet (sugar, saccharin)</a:t>
            </a:r>
          </a:p>
          <a:p>
            <a:pPr eaLnBrk="1" hangingPunct="1"/>
            <a:r>
              <a:rPr lang="en-US" altLang="en-US" smtClean="0"/>
              <a:t>Sour (acids)</a:t>
            </a:r>
          </a:p>
          <a:p>
            <a:pPr eaLnBrk="1" hangingPunct="1"/>
            <a:r>
              <a:rPr lang="en-US" altLang="en-US" smtClean="0"/>
              <a:t>Salt  (salt )</a:t>
            </a:r>
          </a:p>
          <a:p>
            <a:pPr eaLnBrk="1" hangingPunct="1"/>
            <a:r>
              <a:rPr lang="en-US" altLang="en-US" smtClean="0"/>
              <a:t>Bitter (caffeine, theobromine, quinine)</a:t>
            </a:r>
          </a:p>
          <a:p>
            <a:pPr eaLnBrk="1" hangingPunct="1"/>
            <a:r>
              <a:rPr lang="en-US" altLang="en-US" smtClean="0"/>
              <a:t>Umami (monosodium glutamate)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0"/>
            <a:ext cx="8229600" cy="1143000"/>
          </a:xfrm>
        </p:spPr>
        <p:txBody>
          <a:bodyPr/>
          <a:lstStyle/>
          <a:p>
            <a:pPr eaLnBrk="1" hangingPunct="1"/>
            <a:r>
              <a:rPr lang="en-US" altLang="en-US" sz="3200" smtClean="0"/>
              <a:t>AH/B Model for Sweet compounds</a:t>
            </a:r>
          </a:p>
        </p:txBody>
      </p:sp>
      <p:pic>
        <p:nvPicPr>
          <p:cNvPr id="131075" name="Picture 3" descr="mso3EE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143000"/>
            <a:ext cx="33528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4"/>
          <p:cNvSpPr txBox="1">
            <a:spLocks noChangeArrowheads="1"/>
          </p:cNvSpPr>
          <p:nvPr/>
        </p:nvSpPr>
        <p:spPr bwMode="auto">
          <a:xfrm>
            <a:off x="3163888" y="990600"/>
            <a:ext cx="2855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Terry Acree (Cornell)</a:t>
            </a:r>
          </a:p>
        </p:txBody>
      </p:sp>
      <p:pic>
        <p:nvPicPr>
          <p:cNvPr id="131077" name="Picture 5" descr="mso118C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44775"/>
            <a:ext cx="41910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p:cNvSpPr txBox="1">
            <a:spLocks noChangeArrowheads="1"/>
          </p:cNvSpPr>
          <p:nvPr/>
        </p:nvSpPr>
        <p:spPr bwMode="auto">
          <a:xfrm>
            <a:off x="0" y="6400800"/>
            <a:ext cx="555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AH – Weak acid, B  - electronegative group</a:t>
            </a:r>
          </a:p>
        </p:txBody>
      </p:sp>
      <p:pic>
        <p:nvPicPr>
          <p:cNvPr id="131079" name="Picture 9" descr="sucralos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191000"/>
            <a:ext cx="29813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0" name="Text Box 10"/>
          <p:cNvSpPr txBox="1">
            <a:spLocks noChangeArrowheads="1"/>
          </p:cNvSpPr>
          <p:nvPr/>
        </p:nvSpPr>
        <p:spPr bwMode="auto">
          <a:xfrm>
            <a:off x="7299325" y="5903913"/>
            <a:ext cx="116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sucralose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ltLang="en-US" smtClean="0"/>
              <a:t>Umami</a:t>
            </a:r>
          </a:p>
        </p:txBody>
      </p:sp>
      <p:sp>
        <p:nvSpPr>
          <p:cNvPr id="133123" name="Text Box 3"/>
          <p:cNvSpPr txBox="1">
            <a:spLocks noChangeArrowheads="1"/>
          </p:cNvSpPr>
          <p:nvPr/>
        </p:nvSpPr>
        <p:spPr bwMode="auto">
          <a:xfrm>
            <a:off x="762000" y="1676400"/>
            <a:ext cx="222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Amino-acid receptor</a:t>
            </a:r>
          </a:p>
        </p:txBody>
      </p:sp>
      <p:pic>
        <p:nvPicPr>
          <p:cNvPr id="133124" name="Picture 4" descr="Monosodium glutamate.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133600"/>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Rectangle 5"/>
          <p:cNvSpPr>
            <a:spLocks noChangeArrowheads="1"/>
          </p:cNvSpPr>
          <p:nvPr/>
        </p:nvSpPr>
        <p:spPr bwMode="auto">
          <a:xfrm>
            <a:off x="228600" y="2971800"/>
            <a:ext cx="329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Monosodium glutamate (MSG)</a:t>
            </a:r>
          </a:p>
        </p:txBody>
      </p:sp>
      <p:graphicFrame>
        <p:nvGraphicFramePr>
          <p:cNvPr id="79878" name="Object 6"/>
          <p:cNvGraphicFramePr>
            <a:graphicFrameLocks noGrp="1" noChangeAspect="1"/>
          </p:cNvGraphicFramePr>
          <p:nvPr>
            <p:ph idx="1"/>
          </p:nvPr>
        </p:nvGraphicFramePr>
        <p:xfrm>
          <a:off x="6400800" y="914400"/>
          <a:ext cx="2225675" cy="2684463"/>
        </p:xfrm>
        <a:graphic>
          <a:graphicData uri="http://schemas.openxmlformats.org/presentationml/2006/ole">
            <mc:AlternateContent xmlns:mc="http://schemas.openxmlformats.org/markup-compatibility/2006">
              <mc:Choice xmlns:v="urn:schemas-microsoft-com:vml" Requires="v">
                <p:oleObj spid="_x0000_s133148" name="CS ChemDraw Drawing" r:id="rId6" imgW="3065794" imgH="3695165" progId="ChemDraw.Document.6.0">
                  <p:embed/>
                </p:oleObj>
              </mc:Choice>
              <mc:Fallback>
                <p:oleObj name="CS ChemDraw Drawing" r:id="rId6" imgW="3065794" imgH="3695165" progId="ChemDraw.Document.6.0">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914400"/>
                        <a:ext cx="2225675"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27" name="Text Box 9"/>
          <p:cNvSpPr txBox="1">
            <a:spLocks noChangeArrowheads="1"/>
          </p:cNvSpPr>
          <p:nvPr/>
        </p:nvSpPr>
        <p:spPr bwMode="auto">
          <a:xfrm>
            <a:off x="2574925" y="6284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2"/>
          <p:cNvGrpSpPr>
            <a:grpSpLocks/>
          </p:cNvGrpSpPr>
          <p:nvPr/>
        </p:nvGrpSpPr>
        <p:grpSpPr bwMode="auto">
          <a:xfrm>
            <a:off x="5181600" y="1752600"/>
            <a:ext cx="3232150" cy="2652713"/>
            <a:chOff x="3264" y="1104"/>
            <a:chExt cx="2036" cy="1671"/>
          </a:xfrm>
        </p:grpSpPr>
        <p:sp>
          <p:nvSpPr>
            <p:cNvPr id="133130" name="Rectangle 7"/>
            <p:cNvSpPr>
              <a:spLocks noChangeArrowheads="1"/>
            </p:cNvSpPr>
            <p:nvPr/>
          </p:nvSpPr>
          <p:spPr bwMode="auto">
            <a:xfrm>
              <a:off x="3264" y="1104"/>
              <a:ext cx="7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guanosine</a:t>
              </a:r>
            </a:p>
          </p:txBody>
        </p:sp>
        <p:sp>
          <p:nvSpPr>
            <p:cNvPr id="133131" name="Rectangle 8"/>
            <p:cNvSpPr>
              <a:spLocks noChangeArrowheads="1"/>
            </p:cNvSpPr>
            <p:nvPr/>
          </p:nvSpPr>
          <p:spPr bwMode="auto">
            <a:xfrm>
              <a:off x="3408" y="2304"/>
              <a:ext cx="17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Inosine (mono phosphate)</a:t>
              </a:r>
            </a:p>
          </p:txBody>
        </p:sp>
        <p:sp>
          <p:nvSpPr>
            <p:cNvPr id="133132" name="Text Box 10"/>
            <p:cNvSpPr txBox="1">
              <a:spLocks noChangeArrowheads="1"/>
            </p:cNvSpPr>
            <p:nvPr/>
          </p:nvSpPr>
          <p:spPr bwMode="auto">
            <a:xfrm>
              <a:off x="4080" y="2544"/>
              <a:ext cx="1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Hydrolyzed yeast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9878"/>
                                        </p:tgtEl>
                                        <p:attrNameLst>
                                          <p:attrName>style.visibility</p:attrName>
                                        </p:attrNameLst>
                                      </p:cBhvr>
                                      <p:to>
                                        <p:strVal val="visible"/>
                                      </p:to>
                                    </p:set>
                                    <p:animEffect transition="in" filter="dissolve">
                                      <p:cBhvr>
                                        <p:cTn id="7" dur="500"/>
                                        <p:tgtEl>
                                          <p:spTgt spid="79878"/>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89563"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054350"/>
            <a:ext cx="70866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ChangeArrowheads="1"/>
          </p:cNvSpPr>
          <p:nvPr/>
        </p:nvSpPr>
        <p:spPr bwMode="auto">
          <a:xfrm>
            <a:off x="228600" y="1268413"/>
            <a:ext cx="43434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Calibri" panose="020F0502020204030204" pitchFamily="34" charset="0"/>
              </a:rPr>
              <a:t>6 Sessions</a:t>
            </a:r>
            <a:br>
              <a:rPr lang="en-US" altLang="en-US" sz="2000" b="1">
                <a:latin typeface="Calibri" panose="020F0502020204030204" pitchFamily="34" charset="0"/>
              </a:rPr>
            </a:br>
            <a:r>
              <a:rPr lang="en-US" altLang="en-US" sz="2000">
                <a:latin typeface="Calibri" panose="020F0502020204030204" pitchFamily="34" charset="0"/>
              </a:rPr>
              <a:t>are based on important</a:t>
            </a:r>
            <a:r>
              <a:rPr lang="en-US" altLang="en-US" sz="2000" b="1">
                <a:latin typeface="Calibri" panose="020F0502020204030204" pitchFamily="34" charset="0"/>
              </a:rPr>
              <a:t> </a:t>
            </a:r>
            <a:br>
              <a:rPr lang="en-US" altLang="en-US" sz="2000" b="1">
                <a:latin typeface="Calibri" panose="020F0502020204030204" pitchFamily="34" charset="0"/>
              </a:rPr>
            </a:br>
            <a:r>
              <a:rPr lang="en-US" altLang="en-US" sz="2000" b="1">
                <a:solidFill>
                  <a:srgbClr val="FF0000"/>
                </a:solidFill>
                <a:latin typeface="Calibri" panose="020F0502020204030204" pitchFamily="34" charset="0"/>
              </a:rPr>
              <a:t>food </a:t>
            </a:r>
            <a:r>
              <a:rPr lang="en-US" altLang="en-US" sz="2000" b="1" i="1">
                <a:solidFill>
                  <a:srgbClr val="FF0000"/>
                </a:solidFill>
                <a:latin typeface="Calibri" panose="020F0502020204030204" pitchFamily="34" charset="0"/>
              </a:rPr>
              <a:t>molecule</a:t>
            </a:r>
            <a:r>
              <a:rPr lang="en-US" altLang="en-US" sz="2000" b="1">
                <a:solidFill>
                  <a:srgbClr val="FF0000"/>
                </a:solidFill>
                <a:latin typeface="Calibri" panose="020F0502020204030204" pitchFamily="34" charset="0"/>
              </a:rPr>
              <a:t> groups</a:t>
            </a:r>
            <a:r>
              <a:rPr lang="en-US" altLang="en-US" sz="1800" b="1">
                <a:latin typeface="Calibri" panose="020F0502020204030204" pitchFamily="34" charset="0"/>
              </a:rPr>
              <a:t>:</a:t>
            </a:r>
          </a:p>
          <a:p>
            <a:pPr eaLnBrk="1" hangingPunct="1">
              <a:spcBef>
                <a:spcPct val="0"/>
              </a:spcBef>
            </a:pPr>
            <a:r>
              <a:rPr lang="en-US" altLang="en-US" sz="2400">
                <a:latin typeface="Calibri" panose="020F0502020204030204" pitchFamily="34" charset="0"/>
              </a:rPr>
              <a:t>Water</a:t>
            </a:r>
          </a:p>
          <a:p>
            <a:pPr eaLnBrk="1" hangingPunct="1">
              <a:spcBef>
                <a:spcPct val="0"/>
              </a:spcBef>
            </a:pPr>
            <a:r>
              <a:rPr lang="en-US" altLang="en-US" sz="2400">
                <a:latin typeface="Calibri" panose="020F0502020204030204" pitchFamily="34" charset="0"/>
              </a:rPr>
              <a:t>Fats/Lipids</a:t>
            </a:r>
          </a:p>
          <a:p>
            <a:pPr eaLnBrk="1" hangingPunct="1">
              <a:spcBef>
                <a:spcPct val="0"/>
              </a:spcBef>
            </a:pPr>
            <a:r>
              <a:rPr lang="en-US" altLang="en-US" sz="2400">
                <a:latin typeface="Calibri" panose="020F0502020204030204" pitchFamily="34" charset="0"/>
              </a:rPr>
              <a:t>Carbohydrates</a:t>
            </a:r>
          </a:p>
          <a:p>
            <a:pPr eaLnBrk="1" hangingPunct="1">
              <a:spcBef>
                <a:spcPct val="0"/>
              </a:spcBef>
            </a:pPr>
            <a:r>
              <a:rPr lang="en-US" altLang="en-US" sz="2400">
                <a:latin typeface="Calibri" panose="020F0502020204030204" pitchFamily="34" charset="0"/>
              </a:rPr>
              <a:t>Proteins</a:t>
            </a:r>
          </a:p>
          <a:p>
            <a:pPr eaLnBrk="1" hangingPunct="1">
              <a:spcBef>
                <a:spcPct val="0"/>
              </a:spcBef>
            </a:pPr>
            <a:r>
              <a:rPr lang="en-US" altLang="en-US" sz="1800">
                <a:latin typeface="Calibri" panose="020F0502020204030204" pitchFamily="34" charset="0"/>
              </a:rPr>
              <a:t> </a:t>
            </a:r>
            <a:r>
              <a:rPr lang="en-US" altLang="en-US" sz="2400">
                <a:latin typeface="Calibri" panose="020F0502020204030204" pitchFamily="34" charset="0"/>
              </a:rPr>
              <a:t>Aroma/flavor</a:t>
            </a:r>
            <a:r>
              <a:rPr lang="en-US" altLang="en-US" sz="1800">
                <a:latin typeface="Calibri" panose="020F0502020204030204" pitchFamily="34" charset="0"/>
              </a:rPr>
              <a:t> </a:t>
            </a:r>
            <a:r>
              <a:rPr lang="en-US" altLang="en-US" sz="2400">
                <a:latin typeface="Calibri" panose="020F0502020204030204" pitchFamily="34" charset="0"/>
              </a:rPr>
              <a:t>molecules</a:t>
            </a:r>
          </a:p>
        </p:txBody>
      </p:sp>
      <p:sp>
        <p:nvSpPr>
          <p:cNvPr id="137219" name="Text Box 7"/>
          <p:cNvSpPr txBox="1">
            <a:spLocks noChangeArrowheads="1"/>
          </p:cNvSpPr>
          <p:nvPr/>
        </p:nvSpPr>
        <p:spPr bwMode="auto">
          <a:xfrm>
            <a:off x="1050925" y="417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7220" name="Rectangle 8"/>
          <p:cNvSpPr>
            <a:spLocks noChangeArrowheads="1"/>
          </p:cNvSpPr>
          <p:nvPr/>
        </p:nvSpPr>
        <p:spPr bwMode="auto">
          <a:xfrm>
            <a:off x="1857375" y="228600"/>
            <a:ext cx="5338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Calibri" panose="020F0502020204030204" pitchFamily="34" charset="0"/>
              </a:rPr>
              <a:t>Course format – lec/demo/lab</a:t>
            </a:r>
            <a:endParaRPr lang="en-US" altLang="en-US">
              <a:latin typeface="Calibri" panose="020F0502020204030204" pitchFamily="34" charset="0"/>
            </a:endParaRPr>
          </a:p>
        </p:txBody>
      </p:sp>
      <p:sp>
        <p:nvSpPr>
          <p:cNvPr id="137221" name="Rectangle 4"/>
          <p:cNvSpPr>
            <a:spLocks noChangeArrowheads="1"/>
          </p:cNvSpPr>
          <p:nvPr/>
        </p:nvSpPr>
        <p:spPr bwMode="auto">
          <a:xfrm>
            <a:off x="5381625" y="1076325"/>
            <a:ext cx="1662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u="sng">
                <a:latin typeface="Calibri" panose="020F0502020204030204" pitchFamily="34" charset="0"/>
              </a:rPr>
              <a:t>Final Dishes</a:t>
            </a:r>
          </a:p>
        </p:txBody>
      </p:sp>
      <p:sp>
        <p:nvSpPr>
          <p:cNvPr id="137222" name="Rectangle 5"/>
          <p:cNvSpPr>
            <a:spLocks noChangeArrowheads="1"/>
          </p:cNvSpPr>
          <p:nvPr/>
        </p:nvSpPr>
        <p:spPr bwMode="auto">
          <a:xfrm>
            <a:off x="3790950" y="1549400"/>
            <a:ext cx="48434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Calibri" panose="020F0502020204030204" pitchFamily="34" charset="0"/>
              </a:rPr>
              <a:t>The students have to</a:t>
            </a:r>
            <a:br>
              <a:rPr lang="en-US" altLang="en-US" sz="2400">
                <a:latin typeface="Calibri" panose="020F0502020204030204" pitchFamily="34" charset="0"/>
              </a:rPr>
            </a:br>
            <a:r>
              <a:rPr lang="en-US" altLang="en-US" sz="2400">
                <a:latin typeface="Calibri" panose="020F0502020204030204" pitchFamily="34" charset="0"/>
              </a:rPr>
              <a:t>1. create dishes</a:t>
            </a:r>
          </a:p>
          <a:p>
            <a:pPr eaLnBrk="1" hangingPunct="1">
              <a:spcBef>
                <a:spcPct val="0"/>
              </a:spcBef>
              <a:buFontTx/>
              <a:buNone/>
            </a:pPr>
            <a:r>
              <a:rPr lang="en-US" altLang="en-US" sz="2400">
                <a:latin typeface="Calibri" panose="020F0502020204030204" pitchFamily="34" charset="0"/>
              </a:rPr>
              <a:t>2. Explain the science behind them </a:t>
            </a:r>
          </a:p>
          <a:p>
            <a:pPr eaLnBrk="1" hangingPunct="1">
              <a:spcBef>
                <a:spcPct val="0"/>
              </a:spcBef>
              <a:buFontTx/>
              <a:buNone/>
            </a:pPr>
            <a:r>
              <a:rPr lang="en-US" altLang="en-US" sz="2400">
                <a:latin typeface="Calibri" panose="020F0502020204030204" pitchFamily="34" charset="0"/>
              </a:rPr>
              <a:t>3. decipher how the other student (groups) created dishes.</a:t>
            </a:r>
          </a:p>
        </p:txBody>
      </p:sp>
      <p:sp>
        <p:nvSpPr>
          <p:cNvPr id="137223" name="Rectangle 6"/>
          <p:cNvSpPr>
            <a:spLocks noChangeArrowheads="1"/>
          </p:cNvSpPr>
          <p:nvPr/>
        </p:nvSpPr>
        <p:spPr bwMode="auto">
          <a:xfrm>
            <a:off x="3962400" y="4419600"/>
            <a:ext cx="5035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Guidelines for 'dish':</a:t>
            </a:r>
          </a:p>
          <a:p>
            <a:pPr eaLnBrk="1" hangingPunct="1">
              <a:spcBef>
                <a:spcPct val="0"/>
              </a:spcBef>
              <a:buFontTx/>
              <a:buNone/>
            </a:pPr>
            <a:r>
              <a:rPr lang="en-US" altLang="en-US" sz="1800"/>
              <a:t>Plate must include </a:t>
            </a:r>
            <a:r>
              <a:rPr lang="en-US" altLang="en-US" sz="1800" i="1"/>
              <a:t>at least</a:t>
            </a:r>
            <a:r>
              <a:rPr lang="en-US" altLang="en-US" sz="1800"/>
              <a:t> (but is not limited to):</a:t>
            </a:r>
          </a:p>
          <a:p>
            <a:pPr eaLnBrk="1" hangingPunct="1">
              <a:spcBef>
                <a:spcPct val="0"/>
              </a:spcBef>
              <a:buFontTx/>
              <a:buNone/>
            </a:pPr>
            <a:r>
              <a:rPr lang="en-US" altLang="en-US" sz="1800"/>
              <a:t>1. One aqueous liquid  (to represent water)</a:t>
            </a:r>
          </a:p>
          <a:p>
            <a:pPr eaLnBrk="1" hangingPunct="1">
              <a:spcBef>
                <a:spcPct val="0"/>
              </a:spcBef>
              <a:buFontTx/>
              <a:buNone/>
            </a:pPr>
            <a:r>
              <a:rPr lang="en-US" altLang="en-US" sz="1800"/>
              <a:t>2. One lipid/fat/oil</a:t>
            </a:r>
          </a:p>
          <a:p>
            <a:pPr eaLnBrk="1" hangingPunct="1">
              <a:spcBef>
                <a:spcPct val="0"/>
              </a:spcBef>
              <a:buFontTx/>
              <a:buNone/>
            </a:pPr>
            <a:r>
              <a:rPr lang="en-US" altLang="en-US" sz="1800"/>
              <a:t>3. One carbohydrate</a:t>
            </a:r>
          </a:p>
          <a:p>
            <a:pPr eaLnBrk="1" hangingPunct="1">
              <a:spcBef>
                <a:spcPct val="0"/>
              </a:spcBef>
              <a:buFontTx/>
              <a:buNone/>
            </a:pPr>
            <a:r>
              <a:rPr lang="en-US" altLang="en-US" sz="1800"/>
              <a:t>(4. OPTIONAL: egg, whey or soy protein)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5"/>
          <p:cNvSpPr>
            <a:spLocks noGrp="1" noChangeArrowheads="1"/>
          </p:cNvSpPr>
          <p:nvPr>
            <p:ph type="title"/>
          </p:nvPr>
        </p:nvSpPr>
        <p:spPr/>
        <p:txBody>
          <a:bodyPr/>
          <a:lstStyle/>
          <a:p>
            <a:pPr eaLnBrk="1" hangingPunct="1"/>
            <a:r>
              <a:rPr lang="en-US" altLang="en-US" smtClean="0"/>
              <a:t>Finals</a:t>
            </a:r>
          </a:p>
        </p:txBody>
      </p:sp>
      <p:sp>
        <p:nvSpPr>
          <p:cNvPr id="138243" name="Rectangle 6"/>
          <p:cNvSpPr>
            <a:spLocks noChangeArrowheads="1"/>
          </p:cNvSpPr>
          <p:nvPr/>
        </p:nvSpPr>
        <p:spPr bwMode="auto">
          <a:xfrm>
            <a:off x="69850" y="1524000"/>
            <a:ext cx="5035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Guidelines for 'plate':</a:t>
            </a:r>
          </a:p>
          <a:p>
            <a:pPr eaLnBrk="1" hangingPunct="1">
              <a:spcBef>
                <a:spcPct val="0"/>
              </a:spcBef>
              <a:buFontTx/>
              <a:buNone/>
            </a:pPr>
            <a:r>
              <a:rPr lang="en-US" altLang="en-US" sz="1800"/>
              <a:t>Plate must include </a:t>
            </a:r>
            <a:r>
              <a:rPr lang="en-US" altLang="en-US" sz="1800" i="1"/>
              <a:t>at least</a:t>
            </a:r>
            <a:r>
              <a:rPr lang="en-US" altLang="en-US" sz="1800"/>
              <a:t> (but is not limited to):</a:t>
            </a:r>
          </a:p>
          <a:p>
            <a:pPr eaLnBrk="1" hangingPunct="1">
              <a:spcBef>
                <a:spcPct val="0"/>
              </a:spcBef>
              <a:buFontTx/>
              <a:buNone/>
            </a:pPr>
            <a:r>
              <a:rPr lang="en-US" altLang="en-US" sz="1800"/>
              <a:t>1. One aqueous liquid  (to represent water)</a:t>
            </a:r>
          </a:p>
          <a:p>
            <a:pPr eaLnBrk="1" hangingPunct="1">
              <a:spcBef>
                <a:spcPct val="0"/>
              </a:spcBef>
              <a:buFontTx/>
              <a:buNone/>
            </a:pPr>
            <a:r>
              <a:rPr lang="en-US" altLang="en-US" sz="1800"/>
              <a:t>2. One lipid/fat/oil</a:t>
            </a:r>
          </a:p>
          <a:p>
            <a:pPr eaLnBrk="1" hangingPunct="1">
              <a:spcBef>
                <a:spcPct val="0"/>
              </a:spcBef>
              <a:buFontTx/>
              <a:buNone/>
            </a:pPr>
            <a:r>
              <a:rPr lang="en-US" altLang="en-US" sz="1800"/>
              <a:t>3. One carbohydrate</a:t>
            </a:r>
          </a:p>
          <a:p>
            <a:pPr eaLnBrk="1" hangingPunct="1">
              <a:spcBef>
                <a:spcPct val="0"/>
              </a:spcBef>
              <a:buFontTx/>
              <a:buNone/>
            </a:pPr>
            <a:r>
              <a:rPr lang="en-US" altLang="en-US" sz="1800"/>
              <a:t>(4. OPTIONAL: egg, whey or soy protein)</a:t>
            </a:r>
          </a:p>
        </p:txBody>
      </p:sp>
      <p:sp>
        <p:nvSpPr>
          <p:cNvPr id="79880" name="Text Box 8"/>
          <p:cNvSpPr txBox="1">
            <a:spLocks noChangeArrowheads="1"/>
          </p:cNvSpPr>
          <p:nvPr/>
        </p:nvSpPr>
        <p:spPr bwMode="auto">
          <a:xfrm>
            <a:off x="685800" y="3962400"/>
            <a:ext cx="7975600" cy="11906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altLang="en-US"/>
              <a:t>Challenge students to be creative to focus (and assess) their learning.</a:t>
            </a:r>
          </a:p>
          <a:p>
            <a:pPr eaLnBrk="1" hangingPunct="1">
              <a:defRPr/>
            </a:pPr>
            <a:r>
              <a:rPr lang="en-US" altLang="en-US"/>
              <a:t>Can they they use their knowledge in new ways?</a:t>
            </a:r>
          </a:p>
          <a:p>
            <a:pPr eaLnBrk="1" hangingPunct="1">
              <a:defRPr/>
            </a:pPr>
            <a:endParaRPr lang="en-US" altLang="en-US"/>
          </a:p>
          <a:p>
            <a:pPr eaLnBrk="1" hangingPunct="1">
              <a:defRPr/>
            </a:pPr>
            <a:r>
              <a:rPr lang="en-US" altLang="en-US"/>
              <a:t>50% of grade for creating dish + 50% for figuring out how others made theirs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title"/>
          </p:nvPr>
        </p:nvSpPr>
        <p:spPr>
          <a:xfrm>
            <a:off x="457200" y="152400"/>
            <a:ext cx="8229600" cy="533400"/>
          </a:xfrm>
        </p:spPr>
        <p:txBody>
          <a:bodyPr/>
          <a:lstStyle/>
          <a:p>
            <a:pPr eaLnBrk="1" hangingPunct="1"/>
            <a:r>
              <a:rPr lang="en-US" altLang="en-US" sz="4000" smtClean="0">
                <a:solidFill>
                  <a:schemeClr val="tx1"/>
                </a:solidFill>
              </a:rPr>
              <a:t>Final dishes</a:t>
            </a:r>
          </a:p>
        </p:txBody>
      </p:sp>
      <p:pic>
        <p:nvPicPr>
          <p:cNvPr id="14029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7338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219200"/>
            <a:ext cx="54102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 Box 11"/>
          <p:cNvSpPr txBox="1">
            <a:spLocks noChangeArrowheads="1"/>
          </p:cNvSpPr>
          <p:nvPr/>
        </p:nvSpPr>
        <p:spPr bwMode="auto">
          <a:xfrm>
            <a:off x="2895600" y="5489575"/>
            <a:ext cx="2930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‘Deconstructed’ BLT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0488"/>
            <a:ext cx="3240088"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6200"/>
            <a:ext cx="3240088"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895600"/>
            <a:ext cx="51435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9" descr="Spicy"/>
          <p:cNvPicPr>
            <a:picLocks noChangeAspect="1" noChangeArrowheads="1"/>
          </p:cNvPicPr>
          <p:nvPr/>
        </p:nvPicPr>
        <p:blipFill>
          <a:blip r:embed="rId2">
            <a:extLst>
              <a:ext uri="{28A0092B-C50C-407E-A947-70E740481C1C}">
                <a14:useLocalDpi xmlns:a14="http://schemas.microsoft.com/office/drawing/2010/main" val="0"/>
              </a:ext>
            </a:extLst>
          </a:blip>
          <a:srcRect r="3233"/>
          <a:stretch>
            <a:fillRect/>
          </a:stretch>
        </p:blipFill>
        <p:spPr bwMode="auto">
          <a:xfrm>
            <a:off x="3014663" y="0"/>
            <a:ext cx="612933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2"/>
          <p:cNvPicPr>
            <a:picLocks noChangeAspect="1" noChangeArrowheads="1"/>
          </p:cNvPicPr>
          <p:nvPr/>
        </p:nvPicPr>
        <p:blipFill>
          <a:blip r:embed="rId3">
            <a:extLst>
              <a:ext uri="{28A0092B-C50C-407E-A947-70E740481C1C}">
                <a14:useLocalDpi xmlns:a14="http://schemas.microsoft.com/office/drawing/2010/main" val="0"/>
              </a:ext>
            </a:extLst>
          </a:blip>
          <a:srcRect t="9583"/>
          <a:stretch>
            <a:fillRect/>
          </a:stretch>
        </p:blipFill>
        <p:spPr bwMode="auto">
          <a:xfrm>
            <a:off x="0" y="671513"/>
            <a:ext cx="3057525"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p:cNvPicPr>
            <a:picLocks noChangeAspect="1" noChangeArrowheads="1"/>
          </p:cNvPicPr>
          <p:nvPr/>
        </p:nvPicPr>
        <p:blipFill>
          <a:blip r:embed="rId4">
            <a:extLst>
              <a:ext uri="{28A0092B-C50C-407E-A947-70E740481C1C}">
                <a14:useLocalDpi xmlns:a14="http://schemas.microsoft.com/office/drawing/2010/main" val="0"/>
              </a:ext>
            </a:extLst>
          </a:blip>
          <a:srcRect l="18274" t="44414"/>
          <a:stretch>
            <a:fillRect/>
          </a:stretch>
        </p:blipFill>
        <p:spPr bwMode="auto">
          <a:xfrm>
            <a:off x="-6350" y="4762500"/>
            <a:ext cx="46005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4" descr="Belle Lowe_19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18780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p:cNvSpPr>
            <a:spLocks noChangeArrowheads="1"/>
          </p:cNvSpPr>
          <p:nvPr/>
        </p:nvSpPr>
        <p:spPr bwMode="auto">
          <a:xfrm>
            <a:off x="1447800" y="3886200"/>
            <a:ext cx="24384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ea typeface="ＭＳ Ｐゴシック" panose="020B0600070205080204" pitchFamily="34" charset="-128"/>
              </a:rPr>
              <a:t>Belle Lowe (1886–1961)</a:t>
            </a:r>
          </a:p>
          <a:p>
            <a:pPr>
              <a:spcBef>
                <a:spcPct val="0"/>
              </a:spcBef>
              <a:buFontTx/>
              <a:buNone/>
            </a:pPr>
            <a:endParaRPr lang="en-US" altLang="en-US" sz="2400">
              <a:ea typeface="ＭＳ Ｐゴシック" panose="020B0600070205080204" pitchFamily="34" charset="-128"/>
            </a:endParaRPr>
          </a:p>
        </p:txBody>
      </p:sp>
      <p:pic>
        <p:nvPicPr>
          <p:cNvPr id="10244" name="Picture 6" descr="Just_spine_low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13922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7" name="Text Box 7"/>
          <p:cNvSpPr txBox="1">
            <a:spLocks noChangeArrowheads="1"/>
          </p:cNvSpPr>
          <p:nvPr/>
        </p:nvSpPr>
        <p:spPr bwMode="auto">
          <a:xfrm>
            <a:off x="2286000" y="330200"/>
            <a:ext cx="5868988" cy="5191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800">
                <a:latin typeface="Arial" charset="0"/>
              </a:rPr>
              <a:t>An almost overlooked early pioneer </a:t>
            </a:r>
          </a:p>
        </p:txBody>
      </p:sp>
      <p:sp>
        <p:nvSpPr>
          <p:cNvPr id="276489" name="Rectangle 9"/>
          <p:cNvSpPr>
            <a:spLocks noChangeArrowheads="1"/>
          </p:cNvSpPr>
          <p:nvPr/>
        </p:nvSpPr>
        <p:spPr bwMode="auto">
          <a:xfrm>
            <a:off x="3581400" y="2546350"/>
            <a:ext cx="4832350" cy="28384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eaLnBrk="0" hangingPunct="0">
              <a:defRPr/>
            </a:pPr>
            <a:r>
              <a:rPr lang="en-US">
                <a:latin typeface="Arial" charset="0"/>
              </a:rPr>
              <a:t>Published </a:t>
            </a:r>
            <a:r>
              <a:rPr lang="en-US" i="1">
                <a:latin typeface="Arial" charset="0"/>
              </a:rPr>
              <a:t>Experimental Cookery: From The Chemical And Physical Standpoint</a:t>
            </a:r>
            <a:r>
              <a:rPr lang="en-US">
                <a:latin typeface="Arial" charset="0"/>
              </a:rPr>
              <a:t> which became a standard textbook for home economics courses across the United States. The book is an exhaustively researched look into the science of everyday cooking referencing hundreds of sources and including many experiments"</a:t>
            </a:r>
          </a:p>
          <a:p>
            <a:pPr eaLnBrk="0" hangingPunct="0">
              <a:defRPr/>
            </a:pPr>
            <a:endParaRPr lang="en-US">
              <a:latin typeface="Arial" charset="0"/>
            </a:endParaRPr>
          </a:p>
          <a:p>
            <a:pPr eaLnBrk="0" hangingPunct="0">
              <a:defRPr/>
            </a:pPr>
            <a:r>
              <a:rPr lang="en-US">
                <a:latin typeface="Arial" charset="0"/>
              </a:rPr>
              <a:t>(Wikipedia entry on Molecular Gastronomy)</a:t>
            </a:r>
          </a:p>
        </p:txBody>
      </p:sp>
      <p:sp>
        <p:nvSpPr>
          <p:cNvPr id="276490" name="Rectangle 10"/>
          <p:cNvSpPr>
            <a:spLocks noChangeArrowheads="1"/>
          </p:cNvSpPr>
          <p:nvPr/>
        </p:nvSpPr>
        <p:spPr bwMode="auto">
          <a:xfrm>
            <a:off x="3581400" y="1447800"/>
            <a:ext cx="4549775" cy="64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eaLnBrk="0" hangingPunct="0">
              <a:defRPr/>
            </a:pPr>
            <a:r>
              <a:rPr lang="en-US">
                <a:latin typeface="Arial" charset="0"/>
              </a:rPr>
              <a:t>Professor of Food and Nutrition at </a:t>
            </a:r>
            <a:r>
              <a:rPr lang="en-US">
                <a:latin typeface="Arial" charset="0"/>
                <a:hlinkClick r:id="rId4" tooltip="Iowa State College"/>
              </a:rPr>
              <a:t>Iowa State College</a:t>
            </a:r>
            <a:r>
              <a:rPr lang="en-US">
                <a:latin typeface="Arial" charset="0"/>
              </a:rPr>
              <a:t>, </a:t>
            </a:r>
          </a:p>
        </p:txBody>
      </p:sp>
      <p:sp>
        <p:nvSpPr>
          <p:cNvPr id="276491" name="Text Box 11"/>
          <p:cNvSpPr txBox="1">
            <a:spLocks noChangeArrowheads="1"/>
          </p:cNvSpPr>
          <p:nvPr/>
        </p:nvSpPr>
        <p:spPr bwMode="auto">
          <a:xfrm>
            <a:off x="3429000" y="6248400"/>
            <a:ext cx="556260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a:latin typeface="Arial" charset="0"/>
              </a:rPr>
              <a:t>Thanks Anne Glenn (Guilford College)</a:t>
            </a:r>
          </a:p>
        </p:txBody>
      </p:sp>
    </p:spTree>
    <p:extLst>
      <p:ext uri="{BB962C8B-B14F-4D97-AF65-F5344CB8AC3E}">
        <p14:creationId xmlns:p14="http://schemas.microsoft.com/office/powerpoint/2010/main" val="4097171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DessertSus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275" y="4763"/>
            <a:ext cx="6435725"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5" descr="S-KCS2010F-137dsc_08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2895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6" descr="S-KCS2010F-140dsc_08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2895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7" descr="S-KCS2010F-138dsc_08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8475"/>
            <a:ext cx="2895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4" name="Rectangle 1"/>
          <p:cNvSpPr>
            <a:spLocks noChangeArrowheads="1"/>
          </p:cNvSpPr>
          <p:nvPr/>
        </p:nvSpPr>
        <p:spPr bwMode="auto">
          <a:xfrm>
            <a:off x="3317875" y="4824413"/>
            <a:ext cx="5214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Calibri" panose="020F0502020204030204" pitchFamily="34" charset="0"/>
              </a:rPr>
              <a:t>Dessert Sushi: strawberry sheets filled with sweet couscous, chocolate chantilly, caramelized peaches; green tea mousse, crystallized ginger and chocolate syup</a:t>
            </a:r>
          </a:p>
        </p:txBody>
      </p:sp>
      <p:sp>
        <p:nvSpPr>
          <p:cNvPr id="145415" name="Rectangle 2"/>
          <p:cNvSpPr>
            <a:spLocks noChangeArrowheads="1"/>
          </p:cNvSpPr>
          <p:nvPr/>
        </p:nvSpPr>
        <p:spPr bwMode="auto">
          <a:xfrm>
            <a:off x="3552825" y="6045200"/>
            <a:ext cx="5106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Calibri" panose="020F0502020204030204" pitchFamily="34" charset="0"/>
              </a:rPr>
              <a:t>http://tinyurl.com/2010FinalDishes</a:t>
            </a:r>
            <a:endParaRPr lang="en-US" altLang="en-US" sz="24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5" descr="S-KCS2010F-094dsc_0783"/>
          <p:cNvPicPr>
            <a:picLocks noChangeAspect="1" noChangeArrowheads="1"/>
          </p:cNvPicPr>
          <p:nvPr/>
        </p:nvPicPr>
        <p:blipFill>
          <a:blip r:embed="rId2">
            <a:extLst>
              <a:ext uri="{28A0092B-C50C-407E-A947-70E740481C1C}">
                <a14:useLocalDpi xmlns:a14="http://schemas.microsoft.com/office/drawing/2010/main" val="0"/>
              </a:ext>
            </a:extLst>
          </a:blip>
          <a:srcRect l="21170"/>
          <a:stretch>
            <a:fillRect/>
          </a:stretch>
        </p:blipFill>
        <p:spPr bwMode="auto">
          <a:xfrm>
            <a:off x="4953000" y="838200"/>
            <a:ext cx="34290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2" name="Text Box 6"/>
          <p:cNvSpPr txBox="1">
            <a:spLocks noChangeArrowheads="1"/>
          </p:cNvSpPr>
          <p:nvPr/>
        </p:nvSpPr>
        <p:spPr bwMode="auto">
          <a:xfrm>
            <a:off x="1192213" y="381000"/>
            <a:ext cx="6503987" cy="3968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altLang="en-US" sz="2000"/>
              <a:t>Students get to showcase their knowledge and creativity</a:t>
            </a:r>
          </a:p>
        </p:txBody>
      </p:sp>
      <p:pic>
        <p:nvPicPr>
          <p:cNvPr id="146436" name="Picture 7" descr="S-KCS2010F-182dsc_08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57600"/>
            <a:ext cx="42672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8" descr="S-KCS2010F-101dsc_0791"/>
          <p:cNvPicPr>
            <a:picLocks noChangeAspect="1" noChangeArrowheads="1"/>
          </p:cNvPicPr>
          <p:nvPr/>
        </p:nvPicPr>
        <p:blipFill>
          <a:blip r:embed="rId4">
            <a:extLst>
              <a:ext uri="{28A0092B-C50C-407E-A947-70E740481C1C}">
                <a14:useLocalDpi xmlns:a14="http://schemas.microsoft.com/office/drawing/2010/main" val="0"/>
              </a:ext>
            </a:extLst>
          </a:blip>
          <a:srcRect l="27083"/>
          <a:stretch>
            <a:fillRect/>
          </a:stretch>
        </p:blipFill>
        <p:spPr bwMode="auto">
          <a:xfrm>
            <a:off x="5410200" y="3352800"/>
            <a:ext cx="26670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9" descr="S-KCS2010F-103dsc_07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838200"/>
            <a:ext cx="41148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5"/>
          <p:cNvPicPr>
            <a:picLocks noChangeAspect="1" noChangeArrowheads="1"/>
          </p:cNvPicPr>
          <p:nvPr/>
        </p:nvPicPr>
        <p:blipFill>
          <a:blip r:embed="rId3">
            <a:extLst>
              <a:ext uri="{28A0092B-C50C-407E-A947-70E740481C1C}">
                <a14:useLocalDpi xmlns:a14="http://schemas.microsoft.com/office/drawing/2010/main" val="0"/>
              </a:ext>
            </a:extLst>
          </a:blip>
          <a:srcRect b="13853"/>
          <a:stretch>
            <a:fillRect/>
          </a:stretch>
        </p:blipFill>
        <p:spPr bwMode="auto">
          <a:xfrm>
            <a:off x="304800" y="609600"/>
            <a:ext cx="79248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6"/>
          <p:cNvSpPr>
            <a:spLocks noGrp="1" noChangeArrowheads="1"/>
          </p:cNvSpPr>
          <p:nvPr>
            <p:ph type="title"/>
          </p:nvPr>
        </p:nvSpPr>
        <p:spPr>
          <a:xfrm>
            <a:off x="457200" y="76200"/>
            <a:ext cx="8229600" cy="685800"/>
          </a:xfrm>
        </p:spPr>
        <p:txBody>
          <a:bodyPr/>
          <a:lstStyle/>
          <a:p>
            <a:pPr eaLnBrk="1" hangingPunct="1"/>
            <a:r>
              <a:rPr lang="en-US" altLang="en-US" sz="2800" smtClean="0"/>
              <a:t>Pre- &amp; Post-course Knowledge Assessment</a:t>
            </a:r>
          </a:p>
        </p:txBody>
      </p:sp>
      <p:pic>
        <p:nvPicPr>
          <p:cNvPr id="90119" name="Picture 7"/>
          <p:cNvPicPr>
            <a:picLocks noChangeAspect="1" noChangeArrowheads="1"/>
          </p:cNvPicPr>
          <p:nvPr/>
        </p:nvPicPr>
        <p:blipFill>
          <a:blip r:embed="rId4">
            <a:lum bright="-10000" contrast="-4000"/>
            <a:extLst>
              <a:ext uri="{28A0092B-C50C-407E-A947-70E740481C1C}">
                <a14:useLocalDpi xmlns:a14="http://schemas.microsoft.com/office/drawing/2010/main" val="0"/>
              </a:ext>
            </a:extLst>
          </a:blip>
          <a:srcRect b="7144"/>
          <a:stretch>
            <a:fillRect/>
          </a:stretch>
        </p:blipFill>
        <p:spPr bwMode="auto">
          <a:xfrm>
            <a:off x="1371600" y="2822575"/>
            <a:ext cx="7310438"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0"/>
            <a:ext cx="8229600" cy="1143000"/>
          </a:xfrm>
        </p:spPr>
        <p:txBody>
          <a:bodyPr/>
          <a:lstStyle/>
          <a:p>
            <a:pPr eaLnBrk="1" hangingPunct="1"/>
            <a:r>
              <a:rPr lang="en-US" altLang="en-US" sz="2800" b="1" smtClean="0"/>
              <a:t>Food provides a context </a:t>
            </a:r>
            <a:br>
              <a:rPr lang="en-US" altLang="en-US" sz="2800" b="1" smtClean="0"/>
            </a:br>
            <a:r>
              <a:rPr lang="en-US" altLang="en-US" sz="2800" b="1" smtClean="0"/>
              <a:t>to see 'Chemistry' in good light</a:t>
            </a:r>
          </a:p>
        </p:txBody>
      </p:sp>
      <p:pic>
        <p:nvPicPr>
          <p:cNvPr id="149507" name="Picture 3" descr="IMG_0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4400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6"/>
          <p:cNvSpPr txBox="1">
            <a:spLocks noChangeArrowheads="1"/>
          </p:cNvSpPr>
          <p:nvPr/>
        </p:nvSpPr>
        <p:spPr bwMode="auto">
          <a:xfrm>
            <a:off x="2514600" y="6172200"/>
            <a:ext cx="318135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altLang="en-US"/>
              <a:t>2010 Pittsburgh Post-Gazette</a:t>
            </a:r>
          </a:p>
        </p:txBody>
      </p:sp>
      <p:sp>
        <p:nvSpPr>
          <p:cNvPr id="97289" name="Text Box 9"/>
          <p:cNvSpPr txBox="1">
            <a:spLocks noChangeArrowheads="1"/>
          </p:cNvSpPr>
          <p:nvPr/>
        </p:nvSpPr>
        <p:spPr bwMode="auto">
          <a:xfrm>
            <a:off x="6537325" y="2017713"/>
            <a:ext cx="2301875" cy="44735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defRPr/>
            </a:pPr>
            <a:r>
              <a:rPr lang="en-US" altLang="en-US" sz="2400"/>
              <a:t>Food also provides a  good context to connect directly with the public</a:t>
            </a:r>
          </a:p>
          <a:p>
            <a:pPr eaLnBrk="1" hangingPunct="1">
              <a:defRPr/>
            </a:pPr>
            <a:endParaRPr lang="en-US" altLang="en-US" sz="2400"/>
          </a:p>
          <a:p>
            <a:pPr eaLnBrk="1" hangingPunct="1">
              <a:defRPr/>
            </a:pPr>
            <a:r>
              <a:rPr lang="en-US" altLang="en-US" sz="2400"/>
              <a:t>- Increase public awareness of chemistry and science.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0" y="0"/>
            <a:ext cx="64373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Calibri" panose="020F0502020204030204" pitchFamily="34" charset="0"/>
              </a:rPr>
              <a:t>Taste Of Chemistry </a:t>
            </a:r>
            <a:r>
              <a:rPr lang="en-US" altLang="en-US" sz="2400" b="1">
                <a:latin typeface="Calibri" panose="020F0502020204030204" pitchFamily="34" charset="0"/>
              </a:rPr>
              <a:t/>
            </a:r>
            <a:br>
              <a:rPr lang="en-US" altLang="en-US" sz="2400" b="1">
                <a:latin typeface="Calibri" panose="020F0502020204030204" pitchFamily="34" charset="0"/>
              </a:rPr>
            </a:br>
            <a:r>
              <a:rPr lang="en-US" altLang="en-US" sz="2400">
                <a:latin typeface="Calibri" panose="020F0502020204030204" pitchFamily="34" charset="0"/>
              </a:rPr>
              <a:t>exhibition @ the Geek Art Festival 2011 Pittsburgh</a:t>
            </a:r>
          </a:p>
        </p:txBody>
      </p:sp>
      <p:sp>
        <p:nvSpPr>
          <p:cNvPr id="151555" name="Rectangle 3"/>
          <p:cNvSpPr>
            <a:spLocks noChangeArrowheads="1"/>
          </p:cNvSpPr>
          <p:nvPr/>
        </p:nvSpPr>
        <p:spPr bwMode="auto">
          <a:xfrm>
            <a:off x="4419600" y="0"/>
            <a:ext cx="455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Calibri" panose="020F0502020204030204" pitchFamily="34" charset="0"/>
                <a:hlinkClick r:id="rId2"/>
              </a:rPr>
              <a:t>tinyurl.com/TasteOfChemistry</a:t>
            </a:r>
            <a:endParaRPr lang="en-US" altLang="en-US" sz="2000">
              <a:latin typeface="Calibri" panose="020F0502020204030204" pitchFamily="34" charset="0"/>
            </a:endParaRPr>
          </a:p>
        </p:txBody>
      </p:sp>
      <p:pic>
        <p:nvPicPr>
          <p:cNvPr id="151556" name="Picture 3" descr="D:\Documents and Settings\SRDas_2\My Documents\Non-Lab\GA-GI\GAGIpics\EventPics\IMG_09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38" y="915988"/>
            <a:ext cx="416877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4" descr="D:\Documents and Settings\SRDas_2\My Documents\Non-Lab\GA-GI\GAGIpics\EventPics\IMG_09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842963"/>
            <a:ext cx="4164013"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5" descr="D:\Documents and Settings\SRDas_2\My Documents\Non-Lab\GA-GI\GAGIpics\EventPics\IMG_0934.JPG"/>
          <p:cNvPicPr>
            <a:picLocks noChangeAspect="1" noChangeArrowheads="1"/>
          </p:cNvPicPr>
          <p:nvPr/>
        </p:nvPicPr>
        <p:blipFill>
          <a:blip r:embed="rId5">
            <a:extLst>
              <a:ext uri="{28A0092B-C50C-407E-A947-70E740481C1C}">
                <a14:useLocalDpi xmlns:a14="http://schemas.microsoft.com/office/drawing/2010/main" val="0"/>
              </a:ext>
            </a:extLst>
          </a:blip>
          <a:srcRect t="6345" b="28835"/>
          <a:stretch>
            <a:fillRect/>
          </a:stretch>
        </p:blipFill>
        <p:spPr bwMode="auto">
          <a:xfrm>
            <a:off x="-231775" y="3611563"/>
            <a:ext cx="52657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6" descr="D:\Documents and Settings\SRDas_2\My Documents\Non-Lab\GA-GI\GAGIpics\EventPics\IMG_097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68688"/>
            <a:ext cx="4519612"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4"/>
          <p:cNvPicPr>
            <a:picLocks noChangeAspect="1" noChangeArrowheads="1"/>
          </p:cNvPicPr>
          <p:nvPr/>
        </p:nvPicPr>
        <p:blipFill>
          <a:blip r:embed="rId7">
            <a:extLst>
              <a:ext uri="{28A0092B-C50C-407E-A947-70E740481C1C}">
                <a14:useLocalDpi xmlns:a14="http://schemas.microsoft.com/office/drawing/2010/main" val="0"/>
              </a:ext>
            </a:extLst>
          </a:blip>
          <a:srcRect l="2446" t="1402" r="1469" b="1534"/>
          <a:stretch>
            <a:fillRect/>
          </a:stretch>
        </p:blipFill>
        <p:spPr bwMode="auto">
          <a:xfrm>
            <a:off x="8001000" y="457200"/>
            <a:ext cx="1068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3" name="Text Box 9"/>
          <p:cNvSpPr txBox="1">
            <a:spLocks noChangeArrowheads="1"/>
          </p:cNvSpPr>
          <p:nvPr/>
        </p:nvSpPr>
        <p:spPr bwMode="auto">
          <a:xfrm>
            <a:off x="228600" y="6324600"/>
            <a:ext cx="373380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endParaRPr lang="en-US" altLang="en-US"/>
          </a:p>
        </p:txBody>
      </p:sp>
      <p:sp>
        <p:nvSpPr>
          <p:cNvPr id="231434" name="Text Box 10"/>
          <p:cNvSpPr txBox="1">
            <a:spLocks noChangeArrowheads="1"/>
          </p:cNvSpPr>
          <p:nvPr/>
        </p:nvSpPr>
        <p:spPr bwMode="auto">
          <a:xfrm>
            <a:off x="152400" y="6324600"/>
            <a:ext cx="419100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endParaRPr lang="en-US" alt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6"/>
          <p:cNvSpPr>
            <a:spLocks noChangeArrowheads="1"/>
          </p:cNvSpPr>
          <p:nvPr/>
        </p:nvSpPr>
        <p:spPr bwMode="auto">
          <a:xfrm>
            <a:off x="3124200" y="2438400"/>
            <a:ext cx="43434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Calibri" panose="020F0502020204030204" pitchFamily="34" charset="0"/>
              </a:rPr>
              <a:t>food </a:t>
            </a:r>
            <a:r>
              <a:rPr lang="en-US" altLang="en-US" sz="2000" b="1" i="1">
                <a:solidFill>
                  <a:srgbClr val="FF0000"/>
                </a:solidFill>
                <a:latin typeface="Calibri" panose="020F0502020204030204" pitchFamily="34" charset="0"/>
              </a:rPr>
              <a:t>molecule</a:t>
            </a:r>
            <a:r>
              <a:rPr lang="en-US" altLang="en-US" sz="2000" b="1">
                <a:solidFill>
                  <a:srgbClr val="FF0000"/>
                </a:solidFill>
                <a:latin typeface="Calibri" panose="020F0502020204030204" pitchFamily="34" charset="0"/>
              </a:rPr>
              <a:t> groups</a:t>
            </a:r>
            <a:endParaRPr lang="en-US" altLang="en-US" sz="1800" b="1">
              <a:latin typeface="Calibri" panose="020F0502020204030204" pitchFamily="34" charset="0"/>
            </a:endParaRPr>
          </a:p>
          <a:p>
            <a:pPr eaLnBrk="1" hangingPunct="1">
              <a:spcBef>
                <a:spcPct val="0"/>
              </a:spcBef>
            </a:pPr>
            <a:r>
              <a:rPr lang="en-US" altLang="en-US" sz="2400">
                <a:latin typeface="Calibri" panose="020F0502020204030204" pitchFamily="34" charset="0"/>
              </a:rPr>
              <a:t>Water</a:t>
            </a:r>
          </a:p>
          <a:p>
            <a:pPr eaLnBrk="1" hangingPunct="1">
              <a:spcBef>
                <a:spcPct val="0"/>
              </a:spcBef>
            </a:pPr>
            <a:r>
              <a:rPr lang="en-US" altLang="en-US" sz="2400">
                <a:latin typeface="Calibri" panose="020F0502020204030204" pitchFamily="34" charset="0"/>
              </a:rPr>
              <a:t>Fats/Lipids</a:t>
            </a:r>
          </a:p>
          <a:p>
            <a:pPr eaLnBrk="1" hangingPunct="1">
              <a:spcBef>
                <a:spcPct val="0"/>
              </a:spcBef>
            </a:pPr>
            <a:r>
              <a:rPr lang="en-US" altLang="en-US" sz="2400">
                <a:latin typeface="Calibri" panose="020F0502020204030204" pitchFamily="34" charset="0"/>
              </a:rPr>
              <a:t>Carbohydrates</a:t>
            </a:r>
          </a:p>
          <a:p>
            <a:pPr eaLnBrk="1" hangingPunct="1">
              <a:spcBef>
                <a:spcPct val="0"/>
              </a:spcBef>
            </a:pPr>
            <a:r>
              <a:rPr lang="en-US" altLang="en-US" sz="2400">
                <a:latin typeface="Calibri" panose="020F0502020204030204" pitchFamily="34" charset="0"/>
              </a:rPr>
              <a:t>Proteins</a:t>
            </a:r>
          </a:p>
          <a:p>
            <a:pPr eaLnBrk="1" hangingPunct="1">
              <a:spcBef>
                <a:spcPct val="0"/>
              </a:spcBef>
            </a:pPr>
            <a:r>
              <a:rPr lang="en-US" altLang="en-US" sz="2400">
                <a:latin typeface="Calibri" panose="020F0502020204030204" pitchFamily="34" charset="0"/>
              </a:rPr>
              <a:t>Aroma/flavor molecules</a:t>
            </a:r>
          </a:p>
          <a:p>
            <a:pPr eaLnBrk="1" hangingPunct="1">
              <a:spcBef>
                <a:spcPct val="0"/>
              </a:spcBef>
            </a:pPr>
            <a:r>
              <a:rPr lang="en-US" altLang="en-US" sz="2400" u="sng">
                <a:latin typeface="Calibri" panose="020F0502020204030204" pitchFamily="34" charset="0"/>
              </a:rPr>
              <a:t>A final dish/demo</a:t>
            </a:r>
            <a:endParaRPr lang="en-US" altLang="en-US" sz="2400">
              <a:latin typeface="Calibri" panose="020F0502020204030204" pitchFamily="34" charset="0"/>
            </a:endParaRPr>
          </a:p>
        </p:txBody>
      </p:sp>
      <p:sp>
        <p:nvSpPr>
          <p:cNvPr id="152579" name="Text Box 7"/>
          <p:cNvSpPr txBox="1">
            <a:spLocks noChangeArrowheads="1"/>
          </p:cNvSpPr>
          <p:nvPr/>
        </p:nvSpPr>
        <p:spPr bwMode="auto">
          <a:xfrm>
            <a:off x="1050925" y="417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2580" name="Rectangle 8"/>
          <p:cNvSpPr>
            <a:spLocks noChangeArrowheads="1"/>
          </p:cNvSpPr>
          <p:nvPr/>
        </p:nvSpPr>
        <p:spPr bwMode="auto">
          <a:xfrm>
            <a:off x="3352800" y="533400"/>
            <a:ext cx="2354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latin typeface="Calibri" panose="020F0502020204030204" pitchFamily="34" charset="0"/>
              </a:rPr>
              <a:t>In conclusion</a:t>
            </a:r>
          </a:p>
        </p:txBody>
      </p:sp>
      <p:sp>
        <p:nvSpPr>
          <p:cNvPr id="277510" name="Text Box 6"/>
          <p:cNvSpPr txBox="1">
            <a:spLocks noChangeArrowheads="1"/>
          </p:cNvSpPr>
          <p:nvPr/>
        </p:nvSpPr>
        <p:spPr bwMode="auto">
          <a:xfrm>
            <a:off x="457200" y="1371600"/>
            <a:ext cx="8456613"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1" hangingPunct="1">
              <a:defRPr/>
            </a:pPr>
            <a:r>
              <a:rPr lang="en-US" altLang="en-US" sz="2400"/>
              <a:t>Underlying concepts adaptable to other frameworks, contexts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1752600" y="106363"/>
            <a:ext cx="5486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t>Acknowledgments</a:t>
            </a:r>
          </a:p>
        </p:txBody>
      </p:sp>
      <p:pic>
        <p:nvPicPr>
          <p:cNvPr id="153603" name="Picture 3" descr="Carnegie Mellon Universit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95363"/>
            <a:ext cx="30591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4"/>
          <p:cNvSpPr txBox="1">
            <a:spLocks noChangeArrowheads="1"/>
          </p:cNvSpPr>
          <p:nvPr/>
        </p:nvSpPr>
        <p:spPr bwMode="auto">
          <a:xfrm>
            <a:off x="798513" y="1868488"/>
            <a:ext cx="78882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Indira Nair, Amy Burkert </a:t>
            </a:r>
            <a:br>
              <a:rPr lang="en-US" altLang="en-US" sz="2400"/>
            </a:br>
            <a:r>
              <a:rPr lang="en-US" altLang="en-US" sz="2400"/>
              <a:t>(Vice Provosts for Education),</a:t>
            </a:r>
          </a:p>
          <a:p>
            <a:pPr eaLnBrk="1" hangingPunct="1">
              <a:spcBef>
                <a:spcPct val="0"/>
              </a:spcBef>
              <a:buFontTx/>
              <a:buNone/>
            </a:pPr>
            <a:r>
              <a:rPr lang="en-US" altLang="en-US" sz="2400"/>
              <a:t>Dept. of Chemistry</a:t>
            </a:r>
          </a:p>
          <a:p>
            <a:pPr eaLnBrk="1" hangingPunct="1">
              <a:spcBef>
                <a:spcPct val="0"/>
              </a:spcBef>
              <a:buFontTx/>
              <a:buNone/>
            </a:pPr>
            <a:r>
              <a:rPr lang="en-US" altLang="en-US" sz="2400"/>
              <a:t>Eberly Center for teaching: Aimee Kane, Marsha Lovett</a:t>
            </a:r>
          </a:p>
        </p:txBody>
      </p:sp>
      <p:sp>
        <p:nvSpPr>
          <p:cNvPr id="153605" name="Line 5"/>
          <p:cNvSpPr>
            <a:spLocks noChangeShapeType="1"/>
          </p:cNvSpPr>
          <p:nvPr/>
        </p:nvSpPr>
        <p:spPr bwMode="auto">
          <a:xfrm>
            <a:off x="1905000" y="3657600"/>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07" name="TextBox 1"/>
          <p:cNvSpPr txBox="1">
            <a:spLocks noChangeArrowheads="1"/>
          </p:cNvSpPr>
          <p:nvPr/>
        </p:nvSpPr>
        <p:spPr bwMode="auto">
          <a:xfrm>
            <a:off x="3302000" y="6032500"/>
            <a:ext cx="2881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and most of all…</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
          <p:cNvPicPr>
            <a:picLocks noChangeAspect="1"/>
          </p:cNvPicPr>
          <p:nvPr/>
        </p:nvPicPr>
        <p:blipFill>
          <a:blip r:embed="rId2">
            <a:extLst>
              <a:ext uri="{28A0092B-C50C-407E-A947-70E740481C1C}">
                <a14:useLocalDpi xmlns:a14="http://schemas.microsoft.com/office/drawing/2010/main" val="0"/>
              </a:ext>
            </a:extLst>
          </a:blip>
          <a:srcRect l="5833" t="5556" r="3334" b="19998"/>
          <a:stretch>
            <a:fillRect/>
          </a:stretch>
        </p:blipFill>
        <p:spPr bwMode="auto">
          <a:xfrm>
            <a:off x="457200" y="762000"/>
            <a:ext cx="8305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Box 2"/>
          <p:cNvSpPr txBox="1">
            <a:spLocks noChangeArrowheads="1"/>
          </p:cNvSpPr>
          <p:nvPr/>
        </p:nvSpPr>
        <p:spPr bwMode="auto">
          <a:xfrm>
            <a:off x="508000" y="220663"/>
            <a:ext cx="5437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and most of all…      the students</a:t>
            </a:r>
          </a:p>
        </p:txBody>
      </p:sp>
      <p:sp>
        <p:nvSpPr>
          <p:cNvPr id="155652" name="TextBox 3"/>
          <p:cNvSpPr txBox="1">
            <a:spLocks noChangeArrowheads="1"/>
          </p:cNvSpPr>
          <p:nvPr/>
        </p:nvSpPr>
        <p:spPr bwMode="auto">
          <a:xfrm>
            <a:off x="2886075" y="6019800"/>
            <a:ext cx="3448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Fall 2013 (109&amp;209)</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9"/>
          <p:cNvSpPr txBox="1">
            <a:spLocks noChangeArrowheads="1"/>
          </p:cNvSpPr>
          <p:nvPr/>
        </p:nvSpPr>
        <p:spPr bwMode="auto">
          <a:xfrm>
            <a:off x="3200400" y="5105400"/>
            <a:ext cx="365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t>srdas@andrew.cmu.edu</a:t>
            </a:r>
          </a:p>
        </p:txBody>
      </p:sp>
      <p:sp>
        <p:nvSpPr>
          <p:cNvPr id="156675" name="Text Box 10"/>
          <p:cNvSpPr txBox="1">
            <a:spLocks noChangeArrowheads="1"/>
          </p:cNvSpPr>
          <p:nvPr/>
        </p:nvSpPr>
        <p:spPr bwMode="auto">
          <a:xfrm>
            <a:off x="2057400" y="32766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Questions, comments, suggestions?</a:t>
            </a:r>
          </a:p>
        </p:txBody>
      </p:sp>
      <p:pic>
        <p:nvPicPr>
          <p:cNvPr id="15667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5075"/>
            <a:ext cx="14382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Text Box 14"/>
          <p:cNvSpPr txBox="1">
            <a:spLocks noChangeArrowheads="1"/>
          </p:cNvSpPr>
          <p:nvPr/>
        </p:nvSpPr>
        <p:spPr bwMode="auto">
          <a:xfrm>
            <a:off x="1524000" y="6096000"/>
            <a:ext cx="5329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The Kitchen Chemistry Sessions</a:t>
            </a:r>
          </a:p>
        </p:txBody>
      </p:sp>
      <p:pic>
        <p:nvPicPr>
          <p:cNvPr id="156678"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867400"/>
            <a:ext cx="1295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4"/>
          <p:cNvSpPr>
            <a:spLocks noChangeArrowheads="1"/>
          </p:cNvSpPr>
          <p:nvPr/>
        </p:nvSpPr>
        <p:spPr bwMode="auto">
          <a:xfrm>
            <a:off x="1295400" y="1447800"/>
            <a:ext cx="6781800" cy="17668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eaLnBrk="0" hangingPunct="0">
              <a:lnSpc>
                <a:spcPct val="110000"/>
              </a:lnSpc>
              <a:defRPr/>
            </a:pPr>
            <a:r>
              <a:rPr lang="en-US" sz="2000" dirty="0">
                <a:latin typeface="Arial" charset="0"/>
              </a:rPr>
              <a:t>…Understanding the science of cooking could lead to amazing culinary creations, chefs and foodies began to salivate. Today, several renowned chefs have embraced molecular gastronomy to concoct seemingly bizarre dishes that are shockingly delicious. </a:t>
            </a:r>
          </a:p>
        </p:txBody>
      </p:sp>
      <p:sp>
        <p:nvSpPr>
          <p:cNvPr id="11267" name="Rectangle 2"/>
          <p:cNvSpPr>
            <a:spLocks noChangeArrowheads="1"/>
          </p:cNvSpPr>
          <p:nvPr/>
        </p:nvSpPr>
        <p:spPr bwMode="auto">
          <a:xfrm>
            <a:off x="3276600" y="3657600"/>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How Molecular Gastronomy Works</a:t>
            </a:r>
          </a:p>
          <a:p>
            <a:pPr eaLnBrk="1" hangingPunct="1">
              <a:spcBef>
                <a:spcPct val="0"/>
              </a:spcBef>
              <a:buFontTx/>
              <a:buNone/>
            </a:pPr>
            <a:r>
              <a:rPr lang="en-US" altLang="en-US" sz="1800" dirty="0"/>
              <a:t>by William Harris</a:t>
            </a:r>
          </a:p>
          <a:p>
            <a:pPr eaLnBrk="1" hangingPunct="1">
              <a:spcBef>
                <a:spcPct val="0"/>
              </a:spcBef>
              <a:buFontTx/>
              <a:buNone/>
            </a:pPr>
            <a:r>
              <a:rPr lang="en-US" altLang="en-US" sz="1800" dirty="0">
                <a:hlinkClick r:id="rId2"/>
              </a:rPr>
              <a:t>http://science.howstuffworks.com/innovation/edible-innovations/molecular-gastronomy.htm</a:t>
            </a:r>
            <a:endParaRPr lang="en-US" altLang="en-US" sz="1800" dirty="0"/>
          </a:p>
        </p:txBody>
      </p:sp>
      <p:sp>
        <p:nvSpPr>
          <p:cNvPr id="4" name="Rectangle 5"/>
          <p:cNvSpPr>
            <a:spLocks noChangeArrowheads="1"/>
          </p:cNvSpPr>
          <p:nvPr/>
        </p:nvSpPr>
        <p:spPr bwMode="auto">
          <a:xfrm>
            <a:off x="1752600" y="558800"/>
            <a:ext cx="5676554" cy="52322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800" b="1" dirty="0">
                <a:latin typeface="Arial" charset="0"/>
              </a:rPr>
              <a:t>What </a:t>
            </a:r>
            <a:r>
              <a:rPr lang="en-US" sz="2800" b="1" dirty="0" smtClean="0">
                <a:latin typeface="Arial" charset="0"/>
              </a:rPr>
              <a:t>is Molecular </a:t>
            </a:r>
            <a:r>
              <a:rPr lang="en-US" sz="2800" b="1" dirty="0">
                <a:latin typeface="Arial" charset="0"/>
              </a:rPr>
              <a:t>Gastronomy?</a:t>
            </a:r>
          </a:p>
        </p:txBody>
      </p:sp>
      <p:cxnSp>
        <p:nvCxnSpPr>
          <p:cNvPr id="3" name="Straight Connector 2"/>
          <p:cNvCxnSpPr/>
          <p:nvPr/>
        </p:nvCxnSpPr>
        <p:spPr>
          <a:xfrm>
            <a:off x="6370320" y="2819400"/>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16480" y="3175000"/>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21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1621</TotalTime>
  <Words>2493</Words>
  <Application>Microsoft Office PowerPoint</Application>
  <PresentationFormat>On-screen Show (4:3)</PresentationFormat>
  <Paragraphs>451</Paragraphs>
  <Slides>88</Slides>
  <Notes>63</Notes>
  <HiddenSlides>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Default Design</vt:lpstr>
      <vt:lpstr>CS ChemDraw Drawing</vt:lpstr>
      <vt:lpstr>PowerPoint Presentation</vt:lpstr>
      <vt:lpstr>PowerPoint Presentation</vt:lpstr>
      <vt:lpstr>The Kitchen Chemistry Sessions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Triglycerides: Fatty Acids and Glycerol</vt:lpstr>
      <vt:lpstr>Saturated &amp; Unsaturated (Cis and Trans) Fatty Acids</vt:lpstr>
      <vt:lpstr>PowerPoint Presentation</vt:lpstr>
      <vt:lpstr>Saturated &amp; Unsaturated Fatty Acids</vt:lpstr>
      <vt:lpstr>PowerPoint Presentation</vt:lpstr>
      <vt:lpstr>Oil &amp; Water don't mix</vt:lpstr>
      <vt:lpstr>Emulsion – stabilized dispersion</vt:lpstr>
      <vt:lpstr>Phospholipids and Sterols</vt:lpstr>
      <vt:lpstr>Foams  (air in liquid – similar to emulsions)</vt:lpstr>
      <vt:lpstr>PowerPoint Presentation</vt:lpstr>
      <vt:lpstr>Molecular Cooking Workshops</vt:lpstr>
      <vt:lpstr>PowerPoint Presentation</vt:lpstr>
      <vt:lpstr>PowerPoint Presentation</vt:lpstr>
      <vt:lpstr>PowerPoint Presentation</vt:lpstr>
      <vt:lpstr>PowerPoint Presentation</vt:lpstr>
      <vt:lpstr>Example Simple Sugars</vt:lpstr>
      <vt:lpstr>Hydrocolloids</vt:lpstr>
      <vt:lpstr>"Cooking" with alginate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Browning</vt:lpstr>
      <vt:lpstr>PowerPoint Presentation</vt:lpstr>
      <vt:lpstr>PowerPoint Presentation</vt:lpstr>
      <vt:lpstr>No Knead Bread</vt:lpstr>
      <vt:lpstr>Gluten (bread/wheat protein)</vt:lpstr>
      <vt:lpstr>Myoglobin and Hemoglobin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Tastes</vt:lpstr>
      <vt:lpstr>AH/B Model for Sweet compounds</vt:lpstr>
      <vt:lpstr>Umami</vt:lpstr>
      <vt:lpstr>PowerPoint Presentation</vt:lpstr>
      <vt:lpstr>PowerPoint Presentation</vt:lpstr>
      <vt:lpstr>Finals</vt:lpstr>
      <vt:lpstr>Final dishes</vt:lpstr>
      <vt:lpstr>PowerPoint Presentation</vt:lpstr>
      <vt:lpstr>PowerPoint Presentation</vt:lpstr>
      <vt:lpstr>PowerPoint Presentation</vt:lpstr>
      <vt:lpstr>PowerPoint Presentation</vt:lpstr>
      <vt:lpstr>Pre- &amp; Post-course Knowledge Assessment</vt:lpstr>
      <vt:lpstr>Food provides a context  to see 'Chemistry' in good light</vt:lpstr>
      <vt:lpstr>PowerPoint Presentation</vt:lpstr>
      <vt:lpstr>PowerPoint Presentation</vt:lpstr>
      <vt:lpstr>PowerPoint Presentation</vt:lpstr>
      <vt:lpstr>PowerPoint Presentation</vt:lpstr>
      <vt:lpstr>PowerPoint Presentation</vt:lpstr>
    </vt:vector>
  </TitlesOfParts>
  <Company>CMU Chemistry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 R. Das</dc:creator>
  <cp:lastModifiedBy>srdas</cp:lastModifiedBy>
  <cp:revision>251</cp:revision>
  <dcterms:created xsi:type="dcterms:W3CDTF">2009-08-25T21:07:53Z</dcterms:created>
  <dcterms:modified xsi:type="dcterms:W3CDTF">2016-10-21T19:51:00Z</dcterms:modified>
</cp:coreProperties>
</file>