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embeddings/oleObject1.bin" ContentType="application/vnd.openxmlformats-officedocument.oleObject"/>
  <Override PartName="/ppt/charts/chart6.xml" ContentType="application/vnd.openxmlformats-officedocument.drawingml.chart+xml"/>
  <Override PartName="/ppt/embeddings/oleObject2.bin" ContentType="application/vnd.openxmlformats-officedocument.oleObject"/>
  <Override PartName="/ppt/charts/chart7.xml" ContentType="application/vnd.openxmlformats-officedocument.drawingml.chart+xml"/>
  <Override PartName="/ppt/embeddings/oleObject3.bin" ContentType="application/vnd.openxmlformats-officedocument.oleObject"/>
  <Override PartName="/ppt/charts/chart8.xml" ContentType="application/vnd.openxmlformats-officedocument.drawingml.chart+xml"/>
  <Override PartName="/ppt/embeddings/oleObject4.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embeddings/oleObject5.bin" ContentType="application/vnd.openxmlformats-officedocument.oleObject"/>
  <Override PartName="/ppt/charts/chart10.xml" ContentType="application/vnd.openxmlformats-officedocument.drawingml.chart+xml"/>
  <Override PartName="/ppt/embeddings/oleObject6.bin" ContentType="application/vnd.openxmlformats-officedocument.oleObject"/>
  <Override PartName="/ppt/charts/chart11.xml" ContentType="application/vnd.openxmlformats-officedocument.drawingml.chart+xml"/>
  <Override PartName="/ppt/embeddings/oleObject7.bin" ContentType="application/vnd.openxmlformats-officedocument.oleObject"/>
  <Override PartName="/ppt/charts/chart12.xml" ContentType="application/vnd.openxmlformats-officedocument.drawingml.chart+xml"/>
  <Override PartName="/ppt/embeddings/oleObject8.bin" ContentType="application/vnd.openxmlformats-officedocument.oleObject"/>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5" r:id="rId3"/>
    <p:sldId id="258" r:id="rId4"/>
    <p:sldId id="276" r:id="rId5"/>
    <p:sldId id="278" r:id="rId6"/>
    <p:sldId id="279" r:id="rId7"/>
    <p:sldId id="260" r:id="rId8"/>
    <p:sldId id="266" r:id="rId9"/>
    <p:sldId id="271" r:id="rId10"/>
    <p:sldId id="284" r:id="rId11"/>
    <p:sldId id="280" r:id="rId12"/>
    <p:sldId id="281" r:id="rId13"/>
    <p:sldId id="282" r:id="rId14"/>
    <p:sldId id="283" r:id="rId15"/>
    <p:sldId id="267" r:id="rId16"/>
    <p:sldId id="28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74" d="100"/>
          <a:sy n="174" d="100"/>
        </p:scale>
        <p:origin x="-96" y="-3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xml"/><Relationship Id="rId3"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6.bin"/><Relationship Id="rId2" Type="http://schemas.microsoft.com/office/2011/relationships/chartStyle" Target="style10.xml"/><Relationship Id="rId3" Type="http://schemas.microsoft.com/office/2011/relationships/chartColorStyle" Target="colors10.xml"/></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7.bin"/><Relationship Id="rId2" Type="http://schemas.microsoft.com/office/2011/relationships/chartStyle" Target="style11.xml"/><Relationship Id="rId3" Type="http://schemas.microsoft.com/office/2011/relationships/chartColorStyle" Target="colors11.xml"/></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8.bin"/><Relationship Id="rId2" Type="http://schemas.microsoft.com/office/2011/relationships/chartStyle" Target="style12.xml"/><Relationship Id="rId3" Type="http://schemas.microsoft.com/office/2011/relationships/chartColorStyle" Target="colors1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2.bin"/><Relationship Id="rId2" Type="http://schemas.microsoft.com/office/2011/relationships/chartStyle" Target="style6.xml"/><Relationship Id="rId3" Type="http://schemas.microsoft.com/office/2011/relationships/chartColorStyle" Target="colors6.xml"/></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3.bin"/><Relationship Id="rId2" Type="http://schemas.microsoft.com/office/2011/relationships/chartStyle" Target="style7.xml"/><Relationship Id="rId3" Type="http://schemas.microsoft.com/office/2011/relationships/chartColorStyle" Target="colors7.xml"/></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4.bin"/><Relationship Id="rId2" Type="http://schemas.microsoft.com/office/2011/relationships/chartStyle" Target="style8.xml"/><Relationship Id="rId3" Type="http://schemas.microsoft.com/office/2011/relationships/chartColorStyle" Target="colors8.xml"/></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5.bin"/><Relationship Id="rId2" Type="http://schemas.microsoft.com/office/2011/relationships/chartStyle" Target="style9.xml"/><Relationship Id="rId3" Type="http://schemas.microsoft.com/office/2011/relationships/chartColorStyle" Target="colors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Hypothesis</c:v>
                </c:pt>
              </c:strCache>
            </c:strRef>
          </c:tx>
          <c:spPr>
            <a:solidFill>
              <a:schemeClr val="accent1"/>
            </a:solidFill>
            <a:ln>
              <a:noFill/>
            </a:ln>
            <a:effectLst/>
          </c:spPr>
          <c:invertIfNegative val="0"/>
          <c:cat>
            <c:strRef>
              <c:f>Sheet1!$A$2:$A$5</c:f>
              <c:strCache>
                <c:ptCount val="4"/>
                <c:pt idx="0">
                  <c:v>Thai Chili</c:v>
                </c:pt>
                <c:pt idx="1">
                  <c:v>Korean pepper</c:v>
                </c:pt>
                <c:pt idx="2">
                  <c:v>Habeniero</c:v>
                </c:pt>
                <c:pt idx="3">
                  <c:v>Mace</c:v>
                </c:pt>
              </c:strCache>
            </c:strRef>
          </c:cat>
          <c:val>
            <c:numRef>
              <c:f>Sheet1!$C$2:$C$5</c:f>
              <c:numCache>
                <c:formatCode>General</c:formatCode>
                <c:ptCount val="4"/>
                <c:pt idx="0">
                  <c:v>10.0</c:v>
                </c:pt>
                <c:pt idx="1">
                  <c:v>5.0</c:v>
                </c:pt>
                <c:pt idx="2">
                  <c:v>30.0</c:v>
                </c:pt>
                <c:pt idx="3">
                  <c:v>100.0</c:v>
                </c:pt>
              </c:numCache>
            </c:numRef>
          </c:val>
          <c:extLst xmlns:c16r2="http://schemas.microsoft.com/office/drawing/2015/06/chart">
            <c:ext xmlns:c16="http://schemas.microsoft.com/office/drawing/2014/chart" uri="{C3380CC4-5D6E-409C-BE32-E72D297353CC}">
              <c16:uniqueId val="{00000000-F608-456B-907A-1711C76AD724}"/>
            </c:ext>
          </c:extLst>
        </c:ser>
        <c:dLbls>
          <c:showLegendKey val="0"/>
          <c:showVal val="0"/>
          <c:showCatName val="0"/>
          <c:showSerName val="0"/>
          <c:showPercent val="0"/>
          <c:showBubbleSize val="0"/>
        </c:dLbls>
        <c:gapWidth val="219"/>
        <c:overlap val="-27"/>
        <c:axId val="2108968648"/>
        <c:axId val="2139651208"/>
      </c:barChart>
      <c:catAx>
        <c:axId val="21089686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139651208"/>
        <c:crosses val="autoZero"/>
        <c:auto val="1"/>
        <c:lblAlgn val="ctr"/>
        <c:lblOffset val="100"/>
        <c:noMultiLvlLbl val="0"/>
      </c:catAx>
      <c:valAx>
        <c:axId val="2139651208"/>
        <c:scaling>
          <c:orientation val="minMax"/>
          <c:max val="10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2108968648"/>
        <c:crosses val="autoZero"/>
        <c:crossBetween val="between"/>
        <c:majorUnit val="5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Daikon Radish (250</a:t>
            </a:r>
            <a:r>
              <a:rPr lang="en-US" sz="1400" b="0" i="0" u="none" strike="noStrike" baseline="0">
                <a:effectLst/>
              </a:rPr>
              <a:t>μl extract used)</a:t>
            </a:r>
            <a:endParaRPr lang="en-US"/>
          </a:p>
        </c:rich>
      </c:tx>
      <c:layout/>
      <c:overlay val="0"/>
      <c:spPr>
        <a:noFill/>
        <a:ln>
          <a:noFill/>
        </a:ln>
        <a:effectLst/>
      </c:spPr>
    </c:title>
    <c:autoTitleDeleted val="0"/>
    <c:plotArea>
      <c:layout/>
      <c:scatterChart>
        <c:scatterStyle val="lineMarker"/>
        <c:varyColors val="0"/>
        <c:ser>
          <c:idx val="1"/>
          <c:order val="0"/>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Sheet2!$G$3:$G$15</c:f>
              <c:numCache>
                <c:formatCode>General</c:formatCode>
                <c:ptCount val="13"/>
                <c:pt idx="0">
                  <c:v>0.0</c:v>
                </c:pt>
                <c:pt idx="1">
                  <c:v>15.0</c:v>
                </c:pt>
                <c:pt idx="2">
                  <c:v>30.0</c:v>
                </c:pt>
                <c:pt idx="3">
                  <c:v>45.0</c:v>
                </c:pt>
                <c:pt idx="4">
                  <c:v>60.0</c:v>
                </c:pt>
                <c:pt idx="5">
                  <c:v>75.0</c:v>
                </c:pt>
                <c:pt idx="6">
                  <c:v>90.0</c:v>
                </c:pt>
                <c:pt idx="7">
                  <c:v>105.0</c:v>
                </c:pt>
                <c:pt idx="8">
                  <c:v>120.0</c:v>
                </c:pt>
                <c:pt idx="9">
                  <c:v>135.0</c:v>
                </c:pt>
                <c:pt idx="10">
                  <c:v>150.0</c:v>
                </c:pt>
                <c:pt idx="11">
                  <c:v>165.0</c:v>
                </c:pt>
                <c:pt idx="12">
                  <c:v>180.0</c:v>
                </c:pt>
              </c:numCache>
            </c:numRef>
          </c:xVal>
          <c:yVal>
            <c:numRef>
              <c:f>Sheet2!$I$3:$I$15</c:f>
              <c:numCache>
                <c:formatCode>General</c:formatCode>
                <c:ptCount val="13"/>
                <c:pt idx="0">
                  <c:v>0.0</c:v>
                </c:pt>
                <c:pt idx="1">
                  <c:v>0.46</c:v>
                </c:pt>
                <c:pt idx="2">
                  <c:v>0.915</c:v>
                </c:pt>
                <c:pt idx="3">
                  <c:v>1.36</c:v>
                </c:pt>
                <c:pt idx="4">
                  <c:v>1.66</c:v>
                </c:pt>
                <c:pt idx="5">
                  <c:v>1.9</c:v>
                </c:pt>
                <c:pt idx="6">
                  <c:v>1.99</c:v>
                </c:pt>
                <c:pt idx="7">
                  <c:v>1.99</c:v>
                </c:pt>
                <c:pt idx="8">
                  <c:v>1.99</c:v>
                </c:pt>
                <c:pt idx="9">
                  <c:v>1.99</c:v>
                </c:pt>
                <c:pt idx="10">
                  <c:v>1.99</c:v>
                </c:pt>
                <c:pt idx="11">
                  <c:v>1.99</c:v>
                </c:pt>
                <c:pt idx="12">
                  <c:v>1.99</c:v>
                </c:pt>
              </c:numCache>
            </c:numRef>
          </c:yVal>
          <c:smooth val="0"/>
          <c:extLst xmlns:c16r2="http://schemas.microsoft.com/office/drawing/2015/06/chart">
            <c:ext xmlns:c16="http://schemas.microsoft.com/office/drawing/2014/chart" uri="{C3380CC4-5D6E-409C-BE32-E72D297353CC}">
              <c16:uniqueId val="{00000000-0018-4386-864B-98C4614A1BD2}"/>
            </c:ext>
          </c:extLst>
        </c:ser>
        <c:dLbls>
          <c:showLegendKey val="0"/>
          <c:showVal val="0"/>
          <c:showCatName val="0"/>
          <c:showSerName val="0"/>
          <c:showPercent val="0"/>
          <c:showBubbleSize val="0"/>
        </c:dLbls>
        <c:axId val="2069397368"/>
        <c:axId val="2111531880"/>
      </c:scatterChart>
      <c:valAx>
        <c:axId val="20693973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1531880"/>
        <c:crosses val="autoZero"/>
        <c:crossBetween val="midCat"/>
      </c:valAx>
      <c:valAx>
        <c:axId val="2111531880"/>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Absorbance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93973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Broccoli</a:t>
            </a:r>
          </a:p>
        </c:rich>
      </c:tx>
      <c:layout/>
      <c:overlay val="0"/>
      <c:spPr>
        <a:noFill/>
        <a:ln>
          <a:noFill/>
        </a:ln>
        <a:effectLst/>
      </c:sp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0974641294838145"/>
                  <c:y val="-0.16245370370370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Sheet2!$J$3:$J$15</c:f>
              <c:numCache>
                <c:formatCode>General</c:formatCode>
                <c:ptCount val="13"/>
                <c:pt idx="0">
                  <c:v>0.0</c:v>
                </c:pt>
                <c:pt idx="1">
                  <c:v>15.0</c:v>
                </c:pt>
                <c:pt idx="2">
                  <c:v>30.0</c:v>
                </c:pt>
                <c:pt idx="3">
                  <c:v>45.0</c:v>
                </c:pt>
                <c:pt idx="4">
                  <c:v>60.0</c:v>
                </c:pt>
                <c:pt idx="5">
                  <c:v>75.0</c:v>
                </c:pt>
                <c:pt idx="6">
                  <c:v>90.0</c:v>
                </c:pt>
                <c:pt idx="7">
                  <c:v>105.0</c:v>
                </c:pt>
                <c:pt idx="8">
                  <c:v>120.0</c:v>
                </c:pt>
                <c:pt idx="9">
                  <c:v>135.0</c:v>
                </c:pt>
                <c:pt idx="10">
                  <c:v>150.0</c:v>
                </c:pt>
                <c:pt idx="11">
                  <c:v>165.0</c:v>
                </c:pt>
                <c:pt idx="12">
                  <c:v>180.0</c:v>
                </c:pt>
              </c:numCache>
            </c:numRef>
          </c:xVal>
          <c:yVal>
            <c:numRef>
              <c:f>Sheet2!$K$3:$K$15</c:f>
              <c:numCache>
                <c:formatCode>General</c:formatCode>
                <c:ptCount val="13"/>
                <c:pt idx="0">
                  <c:v>0.0</c:v>
                </c:pt>
                <c:pt idx="1">
                  <c:v>0.295</c:v>
                </c:pt>
                <c:pt idx="2">
                  <c:v>0.622</c:v>
                </c:pt>
                <c:pt idx="3">
                  <c:v>0.87</c:v>
                </c:pt>
                <c:pt idx="4">
                  <c:v>1.15</c:v>
                </c:pt>
                <c:pt idx="5">
                  <c:v>1.31</c:v>
                </c:pt>
                <c:pt idx="6">
                  <c:v>1.44</c:v>
                </c:pt>
                <c:pt idx="7">
                  <c:v>1.56</c:v>
                </c:pt>
                <c:pt idx="8">
                  <c:v>1.72</c:v>
                </c:pt>
                <c:pt idx="9">
                  <c:v>1.9</c:v>
                </c:pt>
                <c:pt idx="10">
                  <c:v>1.99</c:v>
                </c:pt>
                <c:pt idx="11">
                  <c:v>1.99</c:v>
                </c:pt>
                <c:pt idx="12">
                  <c:v>1.99</c:v>
                </c:pt>
              </c:numCache>
            </c:numRef>
          </c:yVal>
          <c:smooth val="0"/>
          <c:extLst xmlns:c16r2="http://schemas.microsoft.com/office/drawing/2015/06/chart">
            <c:ext xmlns:c16="http://schemas.microsoft.com/office/drawing/2014/chart" uri="{C3380CC4-5D6E-409C-BE32-E72D297353CC}">
              <c16:uniqueId val="{00000001-0526-4BCA-B9A9-FE3DB445C0F4}"/>
            </c:ext>
          </c:extLst>
        </c:ser>
        <c:dLbls>
          <c:showLegendKey val="0"/>
          <c:showVal val="0"/>
          <c:showCatName val="0"/>
          <c:showSerName val="0"/>
          <c:showPercent val="0"/>
          <c:showBubbleSize val="0"/>
        </c:dLbls>
        <c:axId val="2069468456"/>
        <c:axId val="2069484792"/>
      </c:scatterChart>
      <c:valAx>
        <c:axId val="20694684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9484792"/>
        <c:crosses val="autoZero"/>
        <c:crossBetween val="midCat"/>
      </c:valAx>
      <c:valAx>
        <c:axId val="2069484792"/>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Absorbance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94684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Horseradish</a:t>
            </a:r>
          </a:p>
        </c:rich>
      </c:tx>
      <c:layout/>
      <c:overlay val="0"/>
      <c:spPr>
        <a:noFill/>
        <a:ln>
          <a:noFill/>
        </a:ln>
        <a:effectLst/>
      </c:spPr>
    </c:title>
    <c:autoTitleDeleted val="0"/>
    <c:plotArea>
      <c:layout/>
      <c:scatterChart>
        <c:scatterStyle val="lineMarker"/>
        <c:varyColors val="0"/>
        <c:ser>
          <c:idx val="0"/>
          <c:order val="0"/>
          <c:tx>
            <c:strRef>
              <c:f>Sheet2!$B$1:$B$2</c:f>
              <c:strCache>
                <c:ptCount val="2"/>
                <c:pt idx="0">
                  <c:v>Horseradish</c:v>
                </c:pt>
                <c:pt idx="1">
                  <c:v>Absorbance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0440043744531934"/>
                  <c:y val="-0.16245370370370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Sheet2!$A$3:$A$15</c:f>
              <c:numCache>
                <c:formatCode>General</c:formatCode>
                <c:ptCount val="13"/>
                <c:pt idx="0">
                  <c:v>0.0</c:v>
                </c:pt>
                <c:pt idx="1">
                  <c:v>15.0</c:v>
                </c:pt>
                <c:pt idx="2">
                  <c:v>30.0</c:v>
                </c:pt>
                <c:pt idx="3">
                  <c:v>45.0</c:v>
                </c:pt>
                <c:pt idx="4">
                  <c:v>60.0</c:v>
                </c:pt>
                <c:pt idx="5">
                  <c:v>75.0</c:v>
                </c:pt>
                <c:pt idx="6">
                  <c:v>90.0</c:v>
                </c:pt>
                <c:pt idx="7">
                  <c:v>105.0</c:v>
                </c:pt>
                <c:pt idx="8">
                  <c:v>120.0</c:v>
                </c:pt>
                <c:pt idx="9">
                  <c:v>135.0</c:v>
                </c:pt>
                <c:pt idx="10">
                  <c:v>150.0</c:v>
                </c:pt>
                <c:pt idx="11">
                  <c:v>165.0</c:v>
                </c:pt>
                <c:pt idx="12">
                  <c:v>180.0</c:v>
                </c:pt>
              </c:numCache>
            </c:numRef>
          </c:xVal>
          <c:yVal>
            <c:numRef>
              <c:f>Sheet2!$B$3:$B$15</c:f>
              <c:numCache>
                <c:formatCode>General</c:formatCode>
                <c:ptCount val="13"/>
                <c:pt idx="0">
                  <c:v>0.0</c:v>
                </c:pt>
                <c:pt idx="1">
                  <c:v>0.296</c:v>
                </c:pt>
                <c:pt idx="2">
                  <c:v>0.53</c:v>
                </c:pt>
                <c:pt idx="3">
                  <c:v>0.688</c:v>
                </c:pt>
                <c:pt idx="4">
                  <c:v>0.815</c:v>
                </c:pt>
                <c:pt idx="5">
                  <c:v>0.96</c:v>
                </c:pt>
                <c:pt idx="6">
                  <c:v>1.045</c:v>
                </c:pt>
                <c:pt idx="7">
                  <c:v>1.14</c:v>
                </c:pt>
                <c:pt idx="8">
                  <c:v>1.23</c:v>
                </c:pt>
                <c:pt idx="9">
                  <c:v>1.31</c:v>
                </c:pt>
                <c:pt idx="10">
                  <c:v>1.38</c:v>
                </c:pt>
                <c:pt idx="11">
                  <c:v>1.46</c:v>
                </c:pt>
                <c:pt idx="12">
                  <c:v>1.52</c:v>
                </c:pt>
              </c:numCache>
            </c:numRef>
          </c:yVal>
          <c:smooth val="0"/>
          <c:extLst xmlns:c16r2="http://schemas.microsoft.com/office/drawing/2015/06/chart">
            <c:ext xmlns:c16="http://schemas.microsoft.com/office/drawing/2014/chart" uri="{C3380CC4-5D6E-409C-BE32-E72D297353CC}">
              <c16:uniqueId val="{00000001-336A-4A41-B7E1-9FA02541DC91}"/>
            </c:ext>
          </c:extLst>
        </c:ser>
        <c:dLbls>
          <c:showLegendKey val="0"/>
          <c:showVal val="0"/>
          <c:showCatName val="0"/>
          <c:showSerName val="0"/>
          <c:showPercent val="0"/>
          <c:showBubbleSize val="0"/>
        </c:dLbls>
        <c:axId val="2069047880"/>
        <c:axId val="2111349656"/>
      </c:scatterChart>
      <c:valAx>
        <c:axId val="2069047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1349656"/>
        <c:crosses val="autoZero"/>
        <c:crossBetween val="midCat"/>
      </c:valAx>
      <c:valAx>
        <c:axId val="2111349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Absorbance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9047880"/>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Sheet1!$A$2:$A$5</c:f>
              <c:strCache>
                <c:ptCount val="4"/>
                <c:pt idx="0">
                  <c:v>Thai Chili</c:v>
                </c:pt>
                <c:pt idx="1">
                  <c:v>Korean pepper</c:v>
                </c:pt>
                <c:pt idx="2">
                  <c:v>Habeniero</c:v>
                </c:pt>
                <c:pt idx="3">
                  <c:v>Mace</c:v>
                </c:pt>
              </c:strCache>
            </c:strRef>
          </c:cat>
          <c:val>
            <c:numRef>
              <c:f>Sheet1!$B$2:$B$5</c:f>
              <c:numCache>
                <c:formatCode>General</c:formatCode>
                <c:ptCount val="4"/>
                <c:pt idx="0">
                  <c:v>23.388</c:v>
                </c:pt>
                <c:pt idx="1">
                  <c:v>5.353999999999996</c:v>
                </c:pt>
                <c:pt idx="2">
                  <c:v>71.43</c:v>
                </c:pt>
                <c:pt idx="3">
                  <c:v>0.0</c:v>
                </c:pt>
              </c:numCache>
            </c:numRef>
          </c:val>
          <c:extLst xmlns:c16r2="http://schemas.microsoft.com/office/drawing/2015/06/chart">
            <c:ext xmlns:c16="http://schemas.microsoft.com/office/drawing/2014/chart" uri="{C3380CC4-5D6E-409C-BE32-E72D297353CC}">
              <c16:uniqueId val="{00000000-7265-4B0C-8644-F8B5A2A03585}"/>
            </c:ext>
          </c:extLst>
        </c:ser>
        <c:dLbls>
          <c:showLegendKey val="0"/>
          <c:showVal val="0"/>
          <c:showCatName val="0"/>
          <c:showSerName val="0"/>
          <c:showPercent val="0"/>
          <c:showBubbleSize val="0"/>
        </c:dLbls>
        <c:gapWidth val="219"/>
        <c:overlap val="-27"/>
        <c:axId val="2110353272"/>
        <c:axId val="2109285592"/>
      </c:barChart>
      <c:catAx>
        <c:axId val="211035327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109285592"/>
        <c:crosses val="autoZero"/>
        <c:auto val="1"/>
        <c:lblAlgn val="ctr"/>
        <c:lblOffset val="100"/>
        <c:noMultiLvlLbl val="0"/>
      </c:catAx>
      <c:valAx>
        <c:axId val="2109285592"/>
        <c:scaling>
          <c:orientation val="minMax"/>
        </c:scaling>
        <c:delete val="0"/>
        <c:axPos val="l"/>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2110353272"/>
        <c:crosses val="autoZero"/>
        <c:crossBetween val="between"/>
        <c:majorUnit val="20.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Capsaicin</a:t>
            </a:r>
            <a:r>
              <a:rPr lang="en-US" sz="1800" b="1" baseline="0" dirty="0"/>
              <a:t> calibration</a:t>
            </a:r>
            <a:endParaRPr lang="en-US" sz="1800" b="1" dirty="0"/>
          </a:p>
        </c:rich>
      </c:tx>
      <c:layout>
        <c:manualLayout>
          <c:xMode val="edge"/>
          <c:yMode val="edge"/>
          <c:x val="0.409710616090721"/>
          <c:y val="0.0174019241913158"/>
        </c:manualLayout>
      </c:layout>
      <c:overlay val="0"/>
      <c:spPr>
        <a:noFill/>
        <a:ln>
          <a:noFill/>
        </a:ln>
        <a:effectLst/>
      </c:spPr>
    </c:title>
    <c:autoTitleDeleted val="0"/>
    <c:plotArea>
      <c:layout>
        <c:manualLayout>
          <c:layoutTarget val="inner"/>
          <c:xMode val="edge"/>
          <c:yMode val="edge"/>
          <c:x val="0.288321683899129"/>
          <c:y val="0.201292325756176"/>
          <c:w val="0.575704177482272"/>
          <c:h val="0.574457081474471"/>
        </c:manualLayout>
      </c:layout>
      <c:scatterChart>
        <c:scatterStyle val="lineMarker"/>
        <c:varyColors val="0"/>
        <c:ser>
          <c:idx val="0"/>
          <c:order val="0"/>
          <c:tx>
            <c:strRef>
              <c:f>Sheet1!$F$13</c:f>
              <c:strCache>
                <c:ptCount val="1"/>
                <c:pt idx="0">
                  <c:v>Dina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Sheet1!$E$14:$E$16</c:f>
              <c:numCache>
                <c:formatCode>General</c:formatCode>
                <c:ptCount val="3"/>
                <c:pt idx="0">
                  <c:v>0.02</c:v>
                </c:pt>
                <c:pt idx="1">
                  <c:v>0.2</c:v>
                </c:pt>
                <c:pt idx="2">
                  <c:v>2.0</c:v>
                </c:pt>
              </c:numCache>
            </c:numRef>
          </c:xVal>
          <c:yVal>
            <c:numRef>
              <c:f>Sheet1!$F$14:$F$16</c:f>
              <c:numCache>
                <c:formatCode>General</c:formatCode>
                <c:ptCount val="3"/>
                <c:pt idx="0">
                  <c:v>1884.0</c:v>
                </c:pt>
                <c:pt idx="1">
                  <c:v>111195.0</c:v>
                </c:pt>
                <c:pt idx="2">
                  <c:v>1.440462E6</c:v>
                </c:pt>
              </c:numCache>
            </c:numRef>
          </c:yVal>
          <c:smooth val="0"/>
          <c:extLst xmlns:c16r2="http://schemas.microsoft.com/office/drawing/2015/06/chart">
            <c:ext xmlns:c16="http://schemas.microsoft.com/office/drawing/2014/chart" uri="{C3380CC4-5D6E-409C-BE32-E72D297353CC}">
              <c16:uniqueId val="{00000000-6D44-4EA5-A41E-674C5C77A8DE}"/>
            </c:ext>
          </c:extLst>
        </c:ser>
        <c:dLbls>
          <c:showLegendKey val="0"/>
          <c:showVal val="0"/>
          <c:showCatName val="0"/>
          <c:showSerName val="0"/>
          <c:showPercent val="0"/>
          <c:showBubbleSize val="0"/>
        </c:dLbls>
        <c:axId val="2111546536"/>
        <c:axId val="2111546120"/>
      </c:scatterChart>
      <c:valAx>
        <c:axId val="2111546536"/>
        <c:scaling>
          <c:orientation val="minMax"/>
          <c:max val="2.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Concentration ppm</a:t>
                </a:r>
              </a:p>
            </c:rich>
          </c:tx>
          <c:layout/>
          <c:overlay val="0"/>
          <c:spPr>
            <a:noFill/>
            <a:ln>
              <a:noFill/>
            </a:ln>
            <a:effectLst/>
          </c:spPr>
        </c:title>
        <c:numFmt formatCode="#,##0.0" sourceLinked="0"/>
        <c:majorTickMark val="none"/>
        <c:minorTickMark val="none"/>
        <c:tickLblPos val="nextTo"/>
        <c:spPr>
          <a:noFill/>
          <a:ln w="285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1546120"/>
        <c:crosses val="autoZero"/>
        <c:crossBetween val="midCat"/>
      </c:valAx>
      <c:valAx>
        <c:axId val="2111546120"/>
        <c:scaling>
          <c:orientation val="minMax"/>
          <c:min val="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dirty="0"/>
                  <a:t>Area</a:t>
                </a:r>
              </a:p>
            </c:rich>
          </c:tx>
          <c:layout>
            <c:manualLayout>
              <c:xMode val="edge"/>
              <c:yMode val="edge"/>
              <c:x val="0.0375245616960803"/>
              <c:y val="0.366917586713869"/>
            </c:manualLayout>
          </c:layout>
          <c:overlay val="0"/>
          <c:spPr>
            <a:noFill/>
            <a:ln>
              <a:noFill/>
            </a:ln>
            <a:effectLst/>
          </c:spPr>
        </c:title>
        <c:numFmt formatCode="0.0E+00" sourceLinked="0"/>
        <c:majorTickMark val="none"/>
        <c:minorTickMark val="none"/>
        <c:tickLblPos val="nextTo"/>
        <c:spPr>
          <a:noFill/>
          <a:ln w="285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11546536"/>
        <c:crosses val="autoZero"/>
        <c:crossBetween val="midCat"/>
        <c:majorUnit val="400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778754499513"/>
          <c:y val="0.136136588891748"/>
          <c:w val="0.704680021375501"/>
          <c:h val="0.634757229453349"/>
        </c:manualLayout>
      </c:layout>
      <c:barChart>
        <c:barDir val="col"/>
        <c:grouping val="clustered"/>
        <c:varyColors val="0"/>
        <c:ser>
          <c:idx val="0"/>
          <c:order val="0"/>
          <c:spPr>
            <a:solidFill>
              <a:schemeClr val="accent1"/>
            </a:solidFill>
            <a:ln>
              <a:noFill/>
            </a:ln>
            <a:effectLst/>
          </c:spPr>
          <c:invertIfNegative val="0"/>
          <c:errBars>
            <c:errBarType val="plus"/>
            <c:errValType val="cust"/>
            <c:noEndCap val="0"/>
            <c:plus>
              <c:numRef>
                <c:f>(Sheet1!$K$30,Sheet1!$K$31,Sheet1!$K$32,Sheet1!$K$33)</c:f>
                <c:numCache>
                  <c:formatCode>General</c:formatCode>
                  <c:ptCount val="4"/>
                  <c:pt idx="0">
                    <c:v>0.69484991399202</c:v>
                  </c:pt>
                  <c:pt idx="1">
                    <c:v>0.734033568190997</c:v>
                  </c:pt>
                  <c:pt idx="2">
                    <c:v>2.886568701795126</c:v>
                  </c:pt>
                </c:numCache>
              </c:numRef>
            </c:plus>
            <c:minus>
              <c:numRef>
                <c:f>Sheet1!$K$30:$K$32</c:f>
                <c:numCache>
                  <c:formatCode>General</c:formatCode>
                  <c:ptCount val="3"/>
                  <c:pt idx="0">
                    <c:v>0.69484991399202</c:v>
                  </c:pt>
                  <c:pt idx="1">
                    <c:v>0.734033568190997</c:v>
                  </c:pt>
                  <c:pt idx="2">
                    <c:v>2.886568701795126</c:v>
                  </c:pt>
                </c:numCache>
              </c:numRef>
            </c:minus>
            <c:spPr>
              <a:noFill/>
              <a:ln w="9525" cap="flat" cmpd="sng" algn="ctr">
                <a:solidFill>
                  <a:schemeClr val="tx1">
                    <a:lumMod val="65000"/>
                    <a:lumOff val="35000"/>
                  </a:schemeClr>
                </a:solidFill>
                <a:round/>
              </a:ln>
              <a:effectLst/>
            </c:spPr>
          </c:errBars>
          <c:cat>
            <c:strRef>
              <c:f>Sheet1!$A$2:$A$5</c:f>
              <c:strCache>
                <c:ptCount val="4"/>
                <c:pt idx="0">
                  <c:v>Thai Chili</c:v>
                </c:pt>
                <c:pt idx="1">
                  <c:v>Korean pepper</c:v>
                </c:pt>
                <c:pt idx="2">
                  <c:v>Habeniero</c:v>
                </c:pt>
                <c:pt idx="3">
                  <c:v>Mace</c:v>
                </c:pt>
              </c:strCache>
            </c:strRef>
          </c:cat>
          <c:val>
            <c:numRef>
              <c:f>Sheet1!$B$2:$B$5</c:f>
              <c:numCache>
                <c:formatCode>General</c:formatCode>
                <c:ptCount val="4"/>
                <c:pt idx="0">
                  <c:v>23.388</c:v>
                </c:pt>
                <c:pt idx="1">
                  <c:v>5.353999999999996</c:v>
                </c:pt>
                <c:pt idx="2">
                  <c:v>71.43</c:v>
                </c:pt>
                <c:pt idx="3">
                  <c:v>0.0</c:v>
                </c:pt>
              </c:numCache>
            </c:numRef>
          </c:val>
          <c:extLst xmlns:c16r2="http://schemas.microsoft.com/office/drawing/2015/06/chart">
            <c:ext xmlns:c16="http://schemas.microsoft.com/office/drawing/2014/chart" uri="{C3380CC4-5D6E-409C-BE32-E72D297353CC}">
              <c16:uniqueId val="{00000000-33AA-4231-BB64-3B49E770E0AD}"/>
            </c:ext>
          </c:extLst>
        </c:ser>
        <c:dLbls>
          <c:showLegendKey val="0"/>
          <c:showVal val="0"/>
          <c:showCatName val="0"/>
          <c:showSerName val="0"/>
          <c:showPercent val="0"/>
          <c:showBubbleSize val="0"/>
        </c:dLbls>
        <c:gapWidth val="219"/>
        <c:overlap val="-27"/>
        <c:axId val="2106641864"/>
        <c:axId val="2068048440"/>
      </c:barChart>
      <c:catAx>
        <c:axId val="210664186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68048440"/>
        <c:crosses val="autoZero"/>
        <c:auto val="1"/>
        <c:lblAlgn val="ctr"/>
        <c:lblOffset val="100"/>
        <c:noMultiLvlLbl val="0"/>
      </c:catAx>
      <c:valAx>
        <c:axId val="206804844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Capsaicin</a:t>
                </a:r>
                <a:r>
                  <a:rPr lang="en-US" sz="1200" baseline="0"/>
                  <a:t> (g/mL)</a:t>
                </a:r>
                <a:endParaRPr lang="en-US" sz="1200"/>
              </a:p>
            </c:rich>
          </c:tx>
          <c:layout>
            <c:manualLayout>
              <c:xMode val="edge"/>
              <c:yMode val="edge"/>
              <c:x val="0.0417111862579796"/>
              <c:y val="0.243096870317296"/>
            </c:manualLayout>
          </c:layout>
          <c:overlay val="0"/>
          <c:spPr>
            <a:noFill/>
            <a:ln>
              <a:noFill/>
            </a:ln>
            <a:effectLst/>
          </c:sp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06641864"/>
        <c:crosses val="autoZero"/>
        <c:crossBetween val="between"/>
        <c:majorUnit val="20.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Horseradish</a:t>
            </a:r>
          </a:p>
        </c:rich>
      </c:tx>
      <c:layout/>
      <c:overlay val="0"/>
      <c:spPr>
        <a:noFill/>
        <a:ln>
          <a:noFill/>
        </a:ln>
        <a:effectLst/>
      </c:spPr>
    </c:title>
    <c:autoTitleDeleted val="0"/>
    <c:plotArea>
      <c:layout/>
      <c:scatterChart>
        <c:scatterStyle val="lineMarker"/>
        <c:varyColors val="0"/>
        <c:ser>
          <c:idx val="0"/>
          <c:order val="0"/>
          <c:tx>
            <c:strRef>
              <c:f>Sheet2!$B$1:$B$2</c:f>
              <c:strCache>
                <c:ptCount val="2"/>
                <c:pt idx="0">
                  <c:v>Horseradish</c:v>
                </c:pt>
                <c:pt idx="1">
                  <c:v>Absorbance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0440043744531934"/>
                  <c:y val="-0.16245370370370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Sheet2!$A$3:$A$15</c:f>
              <c:numCache>
                <c:formatCode>General</c:formatCode>
                <c:ptCount val="13"/>
                <c:pt idx="0">
                  <c:v>0.0</c:v>
                </c:pt>
                <c:pt idx="1">
                  <c:v>15.0</c:v>
                </c:pt>
                <c:pt idx="2">
                  <c:v>30.0</c:v>
                </c:pt>
                <c:pt idx="3">
                  <c:v>45.0</c:v>
                </c:pt>
                <c:pt idx="4">
                  <c:v>60.0</c:v>
                </c:pt>
                <c:pt idx="5">
                  <c:v>75.0</c:v>
                </c:pt>
                <c:pt idx="6">
                  <c:v>90.0</c:v>
                </c:pt>
                <c:pt idx="7">
                  <c:v>105.0</c:v>
                </c:pt>
                <c:pt idx="8">
                  <c:v>120.0</c:v>
                </c:pt>
                <c:pt idx="9">
                  <c:v>135.0</c:v>
                </c:pt>
                <c:pt idx="10">
                  <c:v>150.0</c:v>
                </c:pt>
                <c:pt idx="11">
                  <c:v>165.0</c:v>
                </c:pt>
                <c:pt idx="12">
                  <c:v>180.0</c:v>
                </c:pt>
              </c:numCache>
            </c:numRef>
          </c:xVal>
          <c:yVal>
            <c:numRef>
              <c:f>Sheet2!$B$3:$B$15</c:f>
              <c:numCache>
                <c:formatCode>General</c:formatCode>
                <c:ptCount val="13"/>
                <c:pt idx="0">
                  <c:v>0.0</c:v>
                </c:pt>
                <c:pt idx="1">
                  <c:v>0.296</c:v>
                </c:pt>
                <c:pt idx="2">
                  <c:v>0.53</c:v>
                </c:pt>
                <c:pt idx="3">
                  <c:v>0.688</c:v>
                </c:pt>
                <c:pt idx="4">
                  <c:v>0.815</c:v>
                </c:pt>
                <c:pt idx="5">
                  <c:v>0.96</c:v>
                </c:pt>
                <c:pt idx="6">
                  <c:v>1.045</c:v>
                </c:pt>
                <c:pt idx="7">
                  <c:v>1.14</c:v>
                </c:pt>
                <c:pt idx="8">
                  <c:v>1.23</c:v>
                </c:pt>
                <c:pt idx="9">
                  <c:v>1.31</c:v>
                </c:pt>
                <c:pt idx="10">
                  <c:v>1.38</c:v>
                </c:pt>
                <c:pt idx="11">
                  <c:v>1.46</c:v>
                </c:pt>
                <c:pt idx="12">
                  <c:v>1.52</c:v>
                </c:pt>
              </c:numCache>
            </c:numRef>
          </c:yVal>
          <c:smooth val="0"/>
          <c:extLst xmlns:c16r2="http://schemas.microsoft.com/office/drawing/2015/06/chart">
            <c:ext xmlns:c16="http://schemas.microsoft.com/office/drawing/2014/chart" uri="{C3380CC4-5D6E-409C-BE32-E72D297353CC}">
              <c16:uniqueId val="{00000001-336A-4A41-B7E1-9FA02541DC91}"/>
            </c:ext>
          </c:extLst>
        </c:ser>
        <c:dLbls>
          <c:showLegendKey val="0"/>
          <c:showVal val="0"/>
          <c:showCatName val="0"/>
          <c:showSerName val="0"/>
          <c:showPercent val="0"/>
          <c:showBubbleSize val="0"/>
        </c:dLbls>
        <c:axId val="2068495720"/>
        <c:axId val="2068531864"/>
      </c:scatterChart>
      <c:valAx>
        <c:axId val="20684957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8531864"/>
        <c:crosses val="autoZero"/>
        <c:crossBetween val="midCat"/>
      </c:valAx>
      <c:valAx>
        <c:axId val="2068531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Absorbance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8495720"/>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Daikon Radish (250</a:t>
            </a:r>
            <a:r>
              <a:rPr lang="en-US" sz="1400" b="0" i="0" u="none" strike="noStrike" baseline="0">
                <a:effectLst/>
              </a:rPr>
              <a:t>μl extract used)</a:t>
            </a:r>
            <a:endParaRPr lang="en-US"/>
          </a:p>
        </c:rich>
      </c:tx>
      <c:layout/>
      <c:overlay val="0"/>
      <c:spPr>
        <a:noFill/>
        <a:ln>
          <a:noFill/>
        </a:ln>
        <a:effectLst/>
      </c:spPr>
    </c:title>
    <c:autoTitleDeleted val="0"/>
    <c:plotArea>
      <c:layout/>
      <c:scatterChart>
        <c:scatterStyle val="lineMarker"/>
        <c:varyColors val="0"/>
        <c:ser>
          <c:idx val="1"/>
          <c:order val="0"/>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Sheet2!$G$3:$G$15</c:f>
              <c:numCache>
                <c:formatCode>General</c:formatCode>
                <c:ptCount val="13"/>
                <c:pt idx="0">
                  <c:v>0.0</c:v>
                </c:pt>
                <c:pt idx="1">
                  <c:v>15.0</c:v>
                </c:pt>
                <c:pt idx="2">
                  <c:v>30.0</c:v>
                </c:pt>
                <c:pt idx="3">
                  <c:v>45.0</c:v>
                </c:pt>
                <c:pt idx="4">
                  <c:v>60.0</c:v>
                </c:pt>
                <c:pt idx="5">
                  <c:v>75.0</c:v>
                </c:pt>
                <c:pt idx="6">
                  <c:v>90.0</c:v>
                </c:pt>
                <c:pt idx="7">
                  <c:v>105.0</c:v>
                </c:pt>
                <c:pt idx="8">
                  <c:v>120.0</c:v>
                </c:pt>
                <c:pt idx="9">
                  <c:v>135.0</c:v>
                </c:pt>
                <c:pt idx="10">
                  <c:v>150.0</c:v>
                </c:pt>
                <c:pt idx="11">
                  <c:v>165.0</c:v>
                </c:pt>
                <c:pt idx="12">
                  <c:v>180.0</c:v>
                </c:pt>
              </c:numCache>
            </c:numRef>
          </c:xVal>
          <c:yVal>
            <c:numRef>
              <c:f>Sheet2!$I$3:$I$15</c:f>
              <c:numCache>
                <c:formatCode>General</c:formatCode>
                <c:ptCount val="13"/>
                <c:pt idx="0">
                  <c:v>0.0</c:v>
                </c:pt>
                <c:pt idx="1">
                  <c:v>0.46</c:v>
                </c:pt>
                <c:pt idx="2">
                  <c:v>0.915</c:v>
                </c:pt>
                <c:pt idx="3">
                  <c:v>1.36</c:v>
                </c:pt>
                <c:pt idx="4">
                  <c:v>1.66</c:v>
                </c:pt>
                <c:pt idx="5">
                  <c:v>1.9</c:v>
                </c:pt>
                <c:pt idx="6">
                  <c:v>1.99</c:v>
                </c:pt>
                <c:pt idx="7">
                  <c:v>1.99</c:v>
                </c:pt>
                <c:pt idx="8">
                  <c:v>1.99</c:v>
                </c:pt>
                <c:pt idx="9">
                  <c:v>1.99</c:v>
                </c:pt>
                <c:pt idx="10">
                  <c:v>1.99</c:v>
                </c:pt>
                <c:pt idx="11">
                  <c:v>1.99</c:v>
                </c:pt>
                <c:pt idx="12">
                  <c:v>1.99</c:v>
                </c:pt>
              </c:numCache>
            </c:numRef>
          </c:yVal>
          <c:smooth val="0"/>
          <c:extLst xmlns:c16r2="http://schemas.microsoft.com/office/drawing/2015/06/chart">
            <c:ext xmlns:c16="http://schemas.microsoft.com/office/drawing/2014/chart" uri="{C3380CC4-5D6E-409C-BE32-E72D297353CC}">
              <c16:uniqueId val="{00000000-0018-4386-864B-98C4614A1BD2}"/>
            </c:ext>
          </c:extLst>
        </c:ser>
        <c:dLbls>
          <c:showLegendKey val="0"/>
          <c:showVal val="0"/>
          <c:showCatName val="0"/>
          <c:showSerName val="0"/>
          <c:showPercent val="0"/>
          <c:showBubbleSize val="0"/>
        </c:dLbls>
        <c:axId val="2107102200"/>
        <c:axId val="2107239976"/>
      </c:scatterChart>
      <c:valAx>
        <c:axId val="21071022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7239976"/>
        <c:crosses val="autoZero"/>
        <c:crossBetween val="midCat"/>
      </c:valAx>
      <c:valAx>
        <c:axId val="2107239976"/>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Absorbance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7102200"/>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Sheet2!$E$1:$E$2</c:f>
              <c:strCache>
                <c:ptCount val="2"/>
                <c:pt idx="0">
                  <c:v>Carrot</c:v>
                </c:pt>
                <c:pt idx="1">
                  <c:v>Absorbance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07353018372703"/>
                  <c:y val="-0.15782407407407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Sheet2!$D$3:$D$15</c:f>
              <c:numCache>
                <c:formatCode>General</c:formatCode>
                <c:ptCount val="13"/>
                <c:pt idx="0">
                  <c:v>0.0</c:v>
                </c:pt>
                <c:pt idx="1">
                  <c:v>15.0</c:v>
                </c:pt>
                <c:pt idx="2">
                  <c:v>30.0</c:v>
                </c:pt>
                <c:pt idx="3">
                  <c:v>45.0</c:v>
                </c:pt>
                <c:pt idx="4">
                  <c:v>60.0</c:v>
                </c:pt>
                <c:pt idx="5">
                  <c:v>75.0</c:v>
                </c:pt>
                <c:pt idx="6">
                  <c:v>90.0</c:v>
                </c:pt>
                <c:pt idx="7">
                  <c:v>105.0</c:v>
                </c:pt>
                <c:pt idx="8">
                  <c:v>120.0</c:v>
                </c:pt>
                <c:pt idx="9">
                  <c:v>135.0</c:v>
                </c:pt>
                <c:pt idx="10">
                  <c:v>150.0</c:v>
                </c:pt>
                <c:pt idx="11">
                  <c:v>165.0</c:v>
                </c:pt>
                <c:pt idx="12">
                  <c:v>180.0</c:v>
                </c:pt>
              </c:numCache>
            </c:numRef>
          </c:xVal>
          <c:yVal>
            <c:numRef>
              <c:f>Sheet2!$E$3:$E$15</c:f>
              <c:numCache>
                <c:formatCode>General</c:formatCode>
                <c:ptCount val="13"/>
                <c:pt idx="0">
                  <c:v>0.0</c:v>
                </c:pt>
                <c:pt idx="1">
                  <c:v>0.215</c:v>
                </c:pt>
                <c:pt idx="2">
                  <c:v>0.365</c:v>
                </c:pt>
                <c:pt idx="3">
                  <c:v>0.492</c:v>
                </c:pt>
                <c:pt idx="4">
                  <c:v>0.59</c:v>
                </c:pt>
                <c:pt idx="5">
                  <c:v>0.692</c:v>
                </c:pt>
                <c:pt idx="6">
                  <c:v>0.768</c:v>
                </c:pt>
                <c:pt idx="7">
                  <c:v>0.88</c:v>
                </c:pt>
                <c:pt idx="8">
                  <c:v>0.955</c:v>
                </c:pt>
                <c:pt idx="9">
                  <c:v>1.025</c:v>
                </c:pt>
                <c:pt idx="10">
                  <c:v>1.09</c:v>
                </c:pt>
                <c:pt idx="11">
                  <c:v>1.14</c:v>
                </c:pt>
                <c:pt idx="12">
                  <c:v>1.19</c:v>
                </c:pt>
              </c:numCache>
            </c:numRef>
          </c:yVal>
          <c:smooth val="0"/>
          <c:extLst xmlns:c16r2="http://schemas.microsoft.com/office/drawing/2015/06/chart">
            <c:ext xmlns:c16="http://schemas.microsoft.com/office/drawing/2014/chart" uri="{C3380CC4-5D6E-409C-BE32-E72D297353CC}">
              <c16:uniqueId val="{00000001-50FC-4CD6-A36E-78F0F18D49DF}"/>
            </c:ext>
          </c:extLst>
        </c:ser>
        <c:dLbls>
          <c:showLegendKey val="0"/>
          <c:showVal val="0"/>
          <c:showCatName val="0"/>
          <c:showSerName val="0"/>
          <c:showPercent val="0"/>
          <c:showBubbleSize val="0"/>
        </c:dLbls>
        <c:axId val="2069115992"/>
        <c:axId val="2068949752"/>
      </c:scatterChart>
      <c:valAx>
        <c:axId val="20691159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8949752"/>
        <c:crosses val="autoZero"/>
        <c:crossBetween val="midCat"/>
      </c:valAx>
      <c:valAx>
        <c:axId val="2068949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Absorbance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9115992"/>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Broccoli</a:t>
            </a:r>
          </a:p>
        </c:rich>
      </c:tx>
      <c:layout/>
      <c:overlay val="0"/>
      <c:spPr>
        <a:noFill/>
        <a:ln>
          <a:noFill/>
        </a:ln>
        <a:effectLst/>
      </c:sp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0974641294838145"/>
                  <c:y val="-0.16245370370370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Sheet2!$J$3:$J$15</c:f>
              <c:numCache>
                <c:formatCode>General</c:formatCode>
                <c:ptCount val="13"/>
                <c:pt idx="0">
                  <c:v>0.0</c:v>
                </c:pt>
                <c:pt idx="1">
                  <c:v>15.0</c:v>
                </c:pt>
                <c:pt idx="2">
                  <c:v>30.0</c:v>
                </c:pt>
                <c:pt idx="3">
                  <c:v>45.0</c:v>
                </c:pt>
                <c:pt idx="4">
                  <c:v>60.0</c:v>
                </c:pt>
                <c:pt idx="5">
                  <c:v>75.0</c:v>
                </c:pt>
                <c:pt idx="6">
                  <c:v>90.0</c:v>
                </c:pt>
                <c:pt idx="7">
                  <c:v>105.0</c:v>
                </c:pt>
                <c:pt idx="8">
                  <c:v>120.0</c:v>
                </c:pt>
                <c:pt idx="9">
                  <c:v>135.0</c:v>
                </c:pt>
                <c:pt idx="10">
                  <c:v>150.0</c:v>
                </c:pt>
                <c:pt idx="11">
                  <c:v>165.0</c:v>
                </c:pt>
                <c:pt idx="12">
                  <c:v>180.0</c:v>
                </c:pt>
              </c:numCache>
            </c:numRef>
          </c:xVal>
          <c:yVal>
            <c:numRef>
              <c:f>Sheet2!$K$3:$K$15</c:f>
              <c:numCache>
                <c:formatCode>General</c:formatCode>
                <c:ptCount val="13"/>
                <c:pt idx="0">
                  <c:v>0.0</c:v>
                </c:pt>
                <c:pt idx="1">
                  <c:v>0.295</c:v>
                </c:pt>
                <c:pt idx="2">
                  <c:v>0.622</c:v>
                </c:pt>
                <c:pt idx="3">
                  <c:v>0.87</c:v>
                </c:pt>
                <c:pt idx="4">
                  <c:v>1.15</c:v>
                </c:pt>
                <c:pt idx="5">
                  <c:v>1.31</c:v>
                </c:pt>
                <c:pt idx="6">
                  <c:v>1.44</c:v>
                </c:pt>
                <c:pt idx="7">
                  <c:v>1.56</c:v>
                </c:pt>
                <c:pt idx="8">
                  <c:v>1.72</c:v>
                </c:pt>
                <c:pt idx="9">
                  <c:v>1.9</c:v>
                </c:pt>
                <c:pt idx="10">
                  <c:v>1.99</c:v>
                </c:pt>
                <c:pt idx="11">
                  <c:v>1.99</c:v>
                </c:pt>
                <c:pt idx="12">
                  <c:v>1.99</c:v>
                </c:pt>
              </c:numCache>
            </c:numRef>
          </c:yVal>
          <c:smooth val="0"/>
          <c:extLst xmlns:c16r2="http://schemas.microsoft.com/office/drawing/2015/06/chart">
            <c:ext xmlns:c16="http://schemas.microsoft.com/office/drawing/2014/chart" uri="{C3380CC4-5D6E-409C-BE32-E72D297353CC}">
              <c16:uniqueId val="{00000001-0526-4BCA-B9A9-FE3DB445C0F4}"/>
            </c:ext>
          </c:extLst>
        </c:ser>
        <c:dLbls>
          <c:showLegendKey val="0"/>
          <c:showVal val="0"/>
          <c:showCatName val="0"/>
          <c:showSerName val="0"/>
          <c:showPercent val="0"/>
          <c:showBubbleSize val="0"/>
        </c:dLbls>
        <c:axId val="2111403832"/>
        <c:axId val="2020570488"/>
      </c:scatterChart>
      <c:valAx>
        <c:axId val="21114038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0570488"/>
        <c:crosses val="autoZero"/>
        <c:crossBetween val="midCat"/>
      </c:valAx>
      <c:valAx>
        <c:axId val="2020570488"/>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Absorbance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1403832"/>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Sheet2!$E$1:$E$2</c:f>
              <c:strCache>
                <c:ptCount val="2"/>
                <c:pt idx="0">
                  <c:v>Carrot</c:v>
                </c:pt>
                <c:pt idx="1">
                  <c:v>Absorbance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07353018372703"/>
                  <c:y val="-0.15782407407407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Sheet2!$D$3:$D$15</c:f>
              <c:numCache>
                <c:formatCode>General</c:formatCode>
                <c:ptCount val="13"/>
                <c:pt idx="0">
                  <c:v>0.0</c:v>
                </c:pt>
                <c:pt idx="1">
                  <c:v>15.0</c:v>
                </c:pt>
                <c:pt idx="2">
                  <c:v>30.0</c:v>
                </c:pt>
                <c:pt idx="3">
                  <c:v>45.0</c:v>
                </c:pt>
                <c:pt idx="4">
                  <c:v>60.0</c:v>
                </c:pt>
                <c:pt idx="5">
                  <c:v>75.0</c:v>
                </c:pt>
                <c:pt idx="6">
                  <c:v>90.0</c:v>
                </c:pt>
                <c:pt idx="7">
                  <c:v>105.0</c:v>
                </c:pt>
                <c:pt idx="8">
                  <c:v>120.0</c:v>
                </c:pt>
                <c:pt idx="9">
                  <c:v>135.0</c:v>
                </c:pt>
                <c:pt idx="10">
                  <c:v>150.0</c:v>
                </c:pt>
                <c:pt idx="11">
                  <c:v>165.0</c:v>
                </c:pt>
                <c:pt idx="12">
                  <c:v>180.0</c:v>
                </c:pt>
              </c:numCache>
            </c:numRef>
          </c:xVal>
          <c:yVal>
            <c:numRef>
              <c:f>Sheet2!$E$3:$E$15</c:f>
              <c:numCache>
                <c:formatCode>General</c:formatCode>
                <c:ptCount val="13"/>
                <c:pt idx="0">
                  <c:v>0.0</c:v>
                </c:pt>
                <c:pt idx="1">
                  <c:v>0.215</c:v>
                </c:pt>
                <c:pt idx="2">
                  <c:v>0.365</c:v>
                </c:pt>
                <c:pt idx="3">
                  <c:v>0.492</c:v>
                </c:pt>
                <c:pt idx="4">
                  <c:v>0.59</c:v>
                </c:pt>
                <c:pt idx="5">
                  <c:v>0.692</c:v>
                </c:pt>
                <c:pt idx="6">
                  <c:v>0.768</c:v>
                </c:pt>
                <c:pt idx="7">
                  <c:v>0.88</c:v>
                </c:pt>
                <c:pt idx="8">
                  <c:v>0.955</c:v>
                </c:pt>
                <c:pt idx="9">
                  <c:v>1.025</c:v>
                </c:pt>
                <c:pt idx="10">
                  <c:v>1.09</c:v>
                </c:pt>
                <c:pt idx="11">
                  <c:v>1.14</c:v>
                </c:pt>
                <c:pt idx="12">
                  <c:v>1.19</c:v>
                </c:pt>
              </c:numCache>
            </c:numRef>
          </c:yVal>
          <c:smooth val="0"/>
          <c:extLst xmlns:c16r2="http://schemas.microsoft.com/office/drawing/2015/06/chart">
            <c:ext xmlns:c16="http://schemas.microsoft.com/office/drawing/2014/chart" uri="{C3380CC4-5D6E-409C-BE32-E72D297353CC}">
              <c16:uniqueId val="{00000001-50FC-4CD6-A36E-78F0F18D49DF}"/>
            </c:ext>
          </c:extLst>
        </c:ser>
        <c:dLbls>
          <c:showLegendKey val="0"/>
          <c:showVal val="0"/>
          <c:showCatName val="0"/>
          <c:showSerName val="0"/>
          <c:showPercent val="0"/>
          <c:showBubbleSize val="0"/>
        </c:dLbls>
        <c:axId val="2087161704"/>
        <c:axId val="2087165464"/>
      </c:scatterChart>
      <c:valAx>
        <c:axId val="20871617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165464"/>
        <c:crosses val="autoZero"/>
        <c:crossBetween val="midCat"/>
      </c:valAx>
      <c:valAx>
        <c:axId val="2087165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Absorbance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1617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EF2AA-8522-4FB2-9B00-EFABCF25EF46}" type="datetimeFigureOut">
              <a:rPr lang="en-US" smtClean="0"/>
              <a:t>10/27/16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4989D-109D-4214-BBFC-7FAB5B350876}" type="slidenum">
              <a:rPr lang="en-US" smtClean="0"/>
              <a:t>‹#›</a:t>
            </a:fld>
            <a:endParaRPr lang="en-US"/>
          </a:p>
        </p:txBody>
      </p:sp>
    </p:spTree>
    <p:extLst>
      <p:ext uri="{BB962C8B-B14F-4D97-AF65-F5344CB8AC3E}">
        <p14:creationId xmlns:p14="http://schemas.microsoft.com/office/powerpoint/2010/main" val="86912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4989D-109D-4214-BBFC-7FAB5B350876}" type="slidenum">
              <a:rPr lang="en-US" smtClean="0"/>
              <a:t>2</a:t>
            </a:fld>
            <a:endParaRPr lang="en-US"/>
          </a:p>
        </p:txBody>
      </p:sp>
    </p:spTree>
    <p:extLst>
      <p:ext uri="{BB962C8B-B14F-4D97-AF65-F5344CB8AC3E}">
        <p14:creationId xmlns:p14="http://schemas.microsoft.com/office/powerpoint/2010/main" val="1136287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Melee, crazy fun, eye gouging</a:t>
            </a:r>
            <a:endParaRPr lang="en-US" dirty="0"/>
          </a:p>
        </p:txBody>
      </p:sp>
      <p:sp>
        <p:nvSpPr>
          <p:cNvPr id="4" name="Slide Number Placeholder 3"/>
          <p:cNvSpPr>
            <a:spLocks noGrp="1"/>
          </p:cNvSpPr>
          <p:nvPr>
            <p:ph type="sldNum" sz="quarter" idx="10"/>
          </p:nvPr>
        </p:nvSpPr>
        <p:spPr/>
        <p:txBody>
          <a:bodyPr/>
          <a:lstStyle/>
          <a:p>
            <a:fld id="{D334989D-109D-4214-BBFC-7FAB5B350876}" type="slidenum">
              <a:rPr lang="en-US" smtClean="0"/>
              <a:t>14</a:t>
            </a:fld>
            <a:endParaRPr lang="en-US"/>
          </a:p>
        </p:txBody>
      </p:sp>
    </p:spTree>
    <p:extLst>
      <p:ext uri="{BB962C8B-B14F-4D97-AF65-F5344CB8AC3E}">
        <p14:creationId xmlns:p14="http://schemas.microsoft.com/office/powerpoint/2010/main" val="687055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Grady</a:t>
            </a:r>
          </a:p>
        </p:txBody>
      </p:sp>
      <p:sp>
        <p:nvSpPr>
          <p:cNvPr id="4" name="Slide Number Placeholder 3"/>
          <p:cNvSpPr>
            <a:spLocks noGrp="1"/>
          </p:cNvSpPr>
          <p:nvPr>
            <p:ph type="sldNum" sz="quarter" idx="10"/>
          </p:nvPr>
        </p:nvSpPr>
        <p:spPr/>
        <p:txBody>
          <a:bodyPr/>
          <a:lstStyle/>
          <a:p>
            <a:fld id="{D334989D-109D-4214-BBFC-7FAB5B350876}" type="slidenum">
              <a:rPr lang="en-US" smtClean="0"/>
              <a:t>15</a:t>
            </a:fld>
            <a:endParaRPr lang="en-US"/>
          </a:p>
        </p:txBody>
      </p:sp>
    </p:spTree>
    <p:extLst>
      <p:ext uri="{BB962C8B-B14F-4D97-AF65-F5344CB8AC3E}">
        <p14:creationId xmlns:p14="http://schemas.microsoft.com/office/powerpoint/2010/main" val="2890468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Grady</a:t>
            </a:r>
          </a:p>
        </p:txBody>
      </p:sp>
      <p:sp>
        <p:nvSpPr>
          <p:cNvPr id="4" name="Slide Number Placeholder 3"/>
          <p:cNvSpPr>
            <a:spLocks noGrp="1"/>
          </p:cNvSpPr>
          <p:nvPr>
            <p:ph type="sldNum" sz="quarter" idx="10"/>
          </p:nvPr>
        </p:nvSpPr>
        <p:spPr/>
        <p:txBody>
          <a:bodyPr/>
          <a:lstStyle/>
          <a:p>
            <a:fld id="{D334989D-109D-4214-BBFC-7FAB5B350876}" type="slidenum">
              <a:rPr lang="en-US" smtClean="0"/>
              <a:t>16</a:t>
            </a:fld>
            <a:endParaRPr lang="en-US"/>
          </a:p>
        </p:txBody>
      </p:sp>
    </p:spTree>
    <p:extLst>
      <p:ext uri="{BB962C8B-B14F-4D97-AF65-F5344CB8AC3E}">
        <p14:creationId xmlns:p14="http://schemas.microsoft.com/office/powerpoint/2010/main" val="9886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Grady</a:t>
            </a:r>
          </a:p>
        </p:txBody>
      </p:sp>
      <p:sp>
        <p:nvSpPr>
          <p:cNvPr id="4" name="Slide Number Placeholder 3"/>
          <p:cNvSpPr>
            <a:spLocks noGrp="1"/>
          </p:cNvSpPr>
          <p:nvPr>
            <p:ph type="sldNum" sz="quarter" idx="10"/>
          </p:nvPr>
        </p:nvSpPr>
        <p:spPr/>
        <p:txBody>
          <a:bodyPr/>
          <a:lstStyle/>
          <a:p>
            <a:fld id="{D334989D-109D-4214-BBFC-7FAB5B350876}" type="slidenum">
              <a:rPr lang="en-US" smtClean="0"/>
              <a:t>3</a:t>
            </a:fld>
            <a:endParaRPr lang="en-US"/>
          </a:p>
        </p:txBody>
      </p:sp>
    </p:spTree>
    <p:extLst>
      <p:ext uri="{BB962C8B-B14F-4D97-AF65-F5344CB8AC3E}">
        <p14:creationId xmlns:p14="http://schemas.microsoft.com/office/powerpoint/2010/main" val="1008845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Grady</a:t>
            </a:r>
          </a:p>
        </p:txBody>
      </p:sp>
      <p:sp>
        <p:nvSpPr>
          <p:cNvPr id="4" name="Slide Number Placeholder 3"/>
          <p:cNvSpPr>
            <a:spLocks noGrp="1"/>
          </p:cNvSpPr>
          <p:nvPr>
            <p:ph type="sldNum" sz="quarter" idx="10"/>
          </p:nvPr>
        </p:nvSpPr>
        <p:spPr/>
        <p:txBody>
          <a:bodyPr/>
          <a:lstStyle/>
          <a:p>
            <a:fld id="{D334989D-109D-4214-BBFC-7FAB5B350876}" type="slidenum">
              <a:rPr lang="en-US" smtClean="0"/>
              <a:t>4</a:t>
            </a:fld>
            <a:endParaRPr lang="en-US"/>
          </a:p>
        </p:txBody>
      </p:sp>
    </p:spTree>
    <p:extLst>
      <p:ext uri="{BB962C8B-B14F-4D97-AF65-F5344CB8AC3E}">
        <p14:creationId xmlns:p14="http://schemas.microsoft.com/office/powerpoint/2010/main" val="44857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Grady</a:t>
            </a:r>
          </a:p>
        </p:txBody>
      </p:sp>
      <p:sp>
        <p:nvSpPr>
          <p:cNvPr id="4" name="Slide Number Placeholder 3"/>
          <p:cNvSpPr>
            <a:spLocks noGrp="1"/>
          </p:cNvSpPr>
          <p:nvPr>
            <p:ph type="sldNum" sz="quarter" idx="10"/>
          </p:nvPr>
        </p:nvSpPr>
        <p:spPr/>
        <p:txBody>
          <a:bodyPr/>
          <a:lstStyle/>
          <a:p>
            <a:fld id="{D334989D-109D-4214-BBFC-7FAB5B350876}" type="slidenum">
              <a:rPr lang="en-US" smtClean="0"/>
              <a:t>7</a:t>
            </a:fld>
            <a:endParaRPr lang="en-US"/>
          </a:p>
        </p:txBody>
      </p:sp>
    </p:spTree>
    <p:extLst>
      <p:ext uri="{BB962C8B-B14F-4D97-AF65-F5344CB8AC3E}">
        <p14:creationId xmlns:p14="http://schemas.microsoft.com/office/powerpoint/2010/main" val="216429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Grady</a:t>
            </a:r>
          </a:p>
        </p:txBody>
      </p:sp>
      <p:sp>
        <p:nvSpPr>
          <p:cNvPr id="4" name="Slide Number Placeholder 3"/>
          <p:cNvSpPr>
            <a:spLocks noGrp="1"/>
          </p:cNvSpPr>
          <p:nvPr>
            <p:ph type="sldNum" sz="quarter" idx="10"/>
          </p:nvPr>
        </p:nvSpPr>
        <p:spPr/>
        <p:txBody>
          <a:bodyPr/>
          <a:lstStyle/>
          <a:p>
            <a:fld id="{D334989D-109D-4214-BBFC-7FAB5B350876}" type="slidenum">
              <a:rPr lang="en-US" smtClean="0"/>
              <a:t>8</a:t>
            </a:fld>
            <a:endParaRPr lang="en-US"/>
          </a:p>
        </p:txBody>
      </p:sp>
    </p:spTree>
    <p:extLst>
      <p:ext uri="{BB962C8B-B14F-4D97-AF65-F5344CB8AC3E}">
        <p14:creationId xmlns:p14="http://schemas.microsoft.com/office/powerpoint/2010/main" val="417367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Grady</a:t>
            </a:r>
          </a:p>
        </p:txBody>
      </p:sp>
      <p:sp>
        <p:nvSpPr>
          <p:cNvPr id="4" name="Slide Number Placeholder 3"/>
          <p:cNvSpPr>
            <a:spLocks noGrp="1"/>
          </p:cNvSpPr>
          <p:nvPr>
            <p:ph type="sldNum" sz="quarter" idx="10"/>
          </p:nvPr>
        </p:nvSpPr>
        <p:spPr/>
        <p:txBody>
          <a:bodyPr/>
          <a:lstStyle/>
          <a:p>
            <a:fld id="{D334989D-109D-4214-BBFC-7FAB5B350876}" type="slidenum">
              <a:rPr lang="en-US" smtClean="0"/>
              <a:t>9</a:t>
            </a:fld>
            <a:endParaRPr lang="en-US"/>
          </a:p>
        </p:txBody>
      </p:sp>
    </p:spTree>
    <p:extLst>
      <p:ext uri="{BB962C8B-B14F-4D97-AF65-F5344CB8AC3E}">
        <p14:creationId xmlns:p14="http://schemas.microsoft.com/office/powerpoint/2010/main" val="346734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Grady with animations</a:t>
            </a:r>
            <a:endParaRPr lang="en-US" dirty="0"/>
          </a:p>
        </p:txBody>
      </p:sp>
      <p:sp>
        <p:nvSpPr>
          <p:cNvPr id="4" name="Slide Number Placeholder 3"/>
          <p:cNvSpPr>
            <a:spLocks noGrp="1"/>
          </p:cNvSpPr>
          <p:nvPr>
            <p:ph type="sldNum" sz="quarter" idx="10"/>
          </p:nvPr>
        </p:nvSpPr>
        <p:spPr/>
        <p:txBody>
          <a:bodyPr/>
          <a:lstStyle/>
          <a:p>
            <a:fld id="{D334989D-109D-4214-BBFC-7FAB5B350876}" type="slidenum">
              <a:rPr lang="en-US" smtClean="0"/>
              <a:t>10</a:t>
            </a:fld>
            <a:endParaRPr lang="en-US"/>
          </a:p>
        </p:txBody>
      </p:sp>
    </p:spTree>
    <p:extLst>
      <p:ext uri="{BB962C8B-B14F-4D97-AF65-F5344CB8AC3E}">
        <p14:creationId xmlns:p14="http://schemas.microsoft.com/office/powerpoint/2010/main" val="447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Rick</a:t>
            </a:r>
            <a:endParaRPr lang="en-US" dirty="0"/>
          </a:p>
        </p:txBody>
      </p:sp>
      <p:sp>
        <p:nvSpPr>
          <p:cNvPr id="4" name="Slide Number Placeholder 3"/>
          <p:cNvSpPr>
            <a:spLocks noGrp="1"/>
          </p:cNvSpPr>
          <p:nvPr>
            <p:ph type="sldNum" sz="quarter" idx="10"/>
          </p:nvPr>
        </p:nvSpPr>
        <p:spPr/>
        <p:txBody>
          <a:bodyPr/>
          <a:lstStyle/>
          <a:p>
            <a:fld id="{D334989D-109D-4214-BBFC-7FAB5B350876}" type="slidenum">
              <a:rPr lang="en-US" smtClean="0"/>
              <a:t>11</a:t>
            </a:fld>
            <a:endParaRPr lang="en-US"/>
          </a:p>
        </p:txBody>
      </p:sp>
    </p:spTree>
    <p:extLst>
      <p:ext uri="{BB962C8B-B14F-4D97-AF65-F5344CB8AC3E}">
        <p14:creationId xmlns:p14="http://schemas.microsoft.com/office/powerpoint/2010/main" val="375963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Rick</a:t>
            </a:r>
            <a:endParaRPr lang="en-US" dirty="0"/>
          </a:p>
        </p:txBody>
      </p:sp>
      <p:sp>
        <p:nvSpPr>
          <p:cNvPr id="4" name="Slide Number Placeholder 3"/>
          <p:cNvSpPr>
            <a:spLocks noGrp="1"/>
          </p:cNvSpPr>
          <p:nvPr>
            <p:ph type="sldNum" sz="quarter" idx="10"/>
          </p:nvPr>
        </p:nvSpPr>
        <p:spPr/>
        <p:txBody>
          <a:bodyPr/>
          <a:lstStyle/>
          <a:p>
            <a:fld id="{D334989D-109D-4214-BBFC-7FAB5B350876}" type="slidenum">
              <a:rPr lang="en-US" smtClean="0"/>
              <a:t>13</a:t>
            </a:fld>
            <a:endParaRPr lang="en-US"/>
          </a:p>
        </p:txBody>
      </p:sp>
    </p:spTree>
    <p:extLst>
      <p:ext uri="{BB962C8B-B14F-4D97-AF65-F5344CB8AC3E}">
        <p14:creationId xmlns:p14="http://schemas.microsoft.com/office/powerpoint/2010/main" val="246651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8DF66F-9C89-DE45-9746-AA8C3CCB0FAD}"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EA719-7389-AE46-BB9E-77CCBAB2923F}" type="slidenum">
              <a:rPr lang="en-US" smtClean="0"/>
              <a:t>‹#›</a:t>
            </a:fld>
            <a:endParaRPr lang="en-US"/>
          </a:p>
        </p:txBody>
      </p:sp>
    </p:spTree>
    <p:extLst>
      <p:ext uri="{BB962C8B-B14F-4D97-AF65-F5344CB8AC3E}">
        <p14:creationId xmlns:p14="http://schemas.microsoft.com/office/powerpoint/2010/main" val="1193586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8DF66F-9C89-DE45-9746-AA8C3CCB0FAD}"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EA719-7389-AE46-BB9E-77CCBAB2923F}" type="slidenum">
              <a:rPr lang="en-US" smtClean="0"/>
              <a:t>‹#›</a:t>
            </a:fld>
            <a:endParaRPr lang="en-US"/>
          </a:p>
        </p:txBody>
      </p:sp>
    </p:spTree>
    <p:extLst>
      <p:ext uri="{BB962C8B-B14F-4D97-AF65-F5344CB8AC3E}">
        <p14:creationId xmlns:p14="http://schemas.microsoft.com/office/powerpoint/2010/main" val="25995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8DF66F-9C89-DE45-9746-AA8C3CCB0FAD}"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EA719-7389-AE46-BB9E-77CCBAB2923F}" type="slidenum">
              <a:rPr lang="en-US" smtClean="0"/>
              <a:t>‹#›</a:t>
            </a:fld>
            <a:endParaRPr lang="en-US"/>
          </a:p>
        </p:txBody>
      </p:sp>
    </p:spTree>
    <p:extLst>
      <p:ext uri="{BB962C8B-B14F-4D97-AF65-F5344CB8AC3E}">
        <p14:creationId xmlns:p14="http://schemas.microsoft.com/office/powerpoint/2010/main" val="184875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8DF66F-9C89-DE45-9746-AA8C3CCB0FAD}"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EA719-7389-AE46-BB9E-77CCBAB2923F}" type="slidenum">
              <a:rPr lang="en-US" smtClean="0"/>
              <a:t>‹#›</a:t>
            </a:fld>
            <a:endParaRPr lang="en-US"/>
          </a:p>
        </p:txBody>
      </p:sp>
    </p:spTree>
    <p:extLst>
      <p:ext uri="{BB962C8B-B14F-4D97-AF65-F5344CB8AC3E}">
        <p14:creationId xmlns:p14="http://schemas.microsoft.com/office/powerpoint/2010/main" val="51831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8DF66F-9C89-DE45-9746-AA8C3CCB0FAD}"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EA719-7389-AE46-BB9E-77CCBAB2923F}" type="slidenum">
              <a:rPr lang="en-US" smtClean="0"/>
              <a:t>‹#›</a:t>
            </a:fld>
            <a:endParaRPr lang="en-US"/>
          </a:p>
        </p:txBody>
      </p:sp>
    </p:spTree>
    <p:extLst>
      <p:ext uri="{BB962C8B-B14F-4D97-AF65-F5344CB8AC3E}">
        <p14:creationId xmlns:p14="http://schemas.microsoft.com/office/powerpoint/2010/main" val="1322667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8DF66F-9C89-DE45-9746-AA8C3CCB0FAD}" type="datetimeFigureOut">
              <a:rPr lang="en-US" smtClean="0"/>
              <a:t>10/27/16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EA719-7389-AE46-BB9E-77CCBAB2923F}" type="slidenum">
              <a:rPr lang="en-US" smtClean="0"/>
              <a:t>‹#›</a:t>
            </a:fld>
            <a:endParaRPr lang="en-US"/>
          </a:p>
        </p:txBody>
      </p:sp>
    </p:spTree>
    <p:extLst>
      <p:ext uri="{BB962C8B-B14F-4D97-AF65-F5344CB8AC3E}">
        <p14:creationId xmlns:p14="http://schemas.microsoft.com/office/powerpoint/2010/main" val="324958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8DF66F-9C89-DE45-9746-AA8C3CCB0FAD}" type="datetimeFigureOut">
              <a:rPr lang="en-US" smtClean="0"/>
              <a:t>10/27/16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EA719-7389-AE46-BB9E-77CCBAB2923F}" type="slidenum">
              <a:rPr lang="en-US" smtClean="0"/>
              <a:t>‹#›</a:t>
            </a:fld>
            <a:endParaRPr lang="en-US"/>
          </a:p>
        </p:txBody>
      </p:sp>
    </p:spTree>
    <p:extLst>
      <p:ext uri="{BB962C8B-B14F-4D97-AF65-F5344CB8AC3E}">
        <p14:creationId xmlns:p14="http://schemas.microsoft.com/office/powerpoint/2010/main" val="2101954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8DF66F-9C89-DE45-9746-AA8C3CCB0FAD}" type="datetimeFigureOut">
              <a:rPr lang="en-US" smtClean="0"/>
              <a:t>10/27/16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EA719-7389-AE46-BB9E-77CCBAB2923F}" type="slidenum">
              <a:rPr lang="en-US" smtClean="0"/>
              <a:t>‹#›</a:t>
            </a:fld>
            <a:endParaRPr lang="en-US"/>
          </a:p>
        </p:txBody>
      </p:sp>
    </p:spTree>
    <p:extLst>
      <p:ext uri="{BB962C8B-B14F-4D97-AF65-F5344CB8AC3E}">
        <p14:creationId xmlns:p14="http://schemas.microsoft.com/office/powerpoint/2010/main" val="106625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DF66F-9C89-DE45-9746-AA8C3CCB0FAD}" type="datetimeFigureOut">
              <a:rPr lang="en-US" smtClean="0"/>
              <a:t>10/27/16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EA719-7389-AE46-BB9E-77CCBAB2923F}" type="slidenum">
              <a:rPr lang="en-US" smtClean="0"/>
              <a:t>‹#›</a:t>
            </a:fld>
            <a:endParaRPr lang="en-US"/>
          </a:p>
        </p:txBody>
      </p:sp>
    </p:spTree>
    <p:extLst>
      <p:ext uri="{BB962C8B-B14F-4D97-AF65-F5344CB8AC3E}">
        <p14:creationId xmlns:p14="http://schemas.microsoft.com/office/powerpoint/2010/main" val="182534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8DF66F-9C89-DE45-9746-AA8C3CCB0FAD}" type="datetimeFigureOut">
              <a:rPr lang="en-US" smtClean="0"/>
              <a:t>10/27/16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EA719-7389-AE46-BB9E-77CCBAB2923F}" type="slidenum">
              <a:rPr lang="en-US" smtClean="0"/>
              <a:t>‹#›</a:t>
            </a:fld>
            <a:endParaRPr lang="en-US"/>
          </a:p>
        </p:txBody>
      </p:sp>
    </p:spTree>
    <p:extLst>
      <p:ext uri="{BB962C8B-B14F-4D97-AF65-F5344CB8AC3E}">
        <p14:creationId xmlns:p14="http://schemas.microsoft.com/office/powerpoint/2010/main" val="77623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8DF66F-9C89-DE45-9746-AA8C3CCB0FAD}" type="datetimeFigureOut">
              <a:rPr lang="en-US" smtClean="0"/>
              <a:t>10/27/16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EA719-7389-AE46-BB9E-77CCBAB2923F}" type="slidenum">
              <a:rPr lang="en-US" smtClean="0"/>
              <a:t>‹#›</a:t>
            </a:fld>
            <a:endParaRPr lang="en-US"/>
          </a:p>
        </p:txBody>
      </p:sp>
    </p:spTree>
    <p:extLst>
      <p:ext uri="{BB962C8B-B14F-4D97-AF65-F5344CB8AC3E}">
        <p14:creationId xmlns:p14="http://schemas.microsoft.com/office/powerpoint/2010/main" val="41461694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DF66F-9C89-DE45-9746-AA8C3CCB0FAD}" type="datetimeFigureOut">
              <a:rPr lang="en-US" smtClean="0"/>
              <a:t>10/27/16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EA719-7389-AE46-BB9E-77CCBAB2923F}" type="slidenum">
              <a:rPr lang="en-US" smtClean="0"/>
              <a:t>‹#›</a:t>
            </a:fld>
            <a:endParaRPr lang="en-US"/>
          </a:p>
        </p:txBody>
      </p:sp>
    </p:spTree>
    <p:extLst>
      <p:ext uri="{BB962C8B-B14F-4D97-AF65-F5344CB8AC3E}">
        <p14:creationId xmlns:p14="http://schemas.microsoft.com/office/powerpoint/2010/main" val="2900106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6"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5" Type="http://schemas.openxmlformats.org/officeDocument/2006/relationships/chart" Target="../charts/chart11.xml"/><Relationship Id="rId6" Type="http://schemas.openxmlformats.org/officeDocument/2006/relationships/chart" Target="../charts/chart1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chart" Target="../charts/chart1.xml"/><Relationship Id="rId5" Type="http://schemas.openxmlformats.org/officeDocument/2006/relationships/image" Target="../media/image8.jpg"/><Relationship Id="rId6" Type="http://schemas.openxmlformats.org/officeDocument/2006/relationships/image" Target="../media/image9.jpeg"/><Relationship Id="rId7" Type="http://schemas.openxmlformats.org/officeDocument/2006/relationships/chart" Target="../charts/chart2.xml"/><Relationship Id="rId8" Type="http://schemas.openxmlformats.org/officeDocument/2006/relationships/image" Target="../media/image10.png"/><Relationship Id="rId9"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573" y="1561913"/>
            <a:ext cx="8671380" cy="2038538"/>
          </a:xfrm>
        </p:spPr>
        <p:txBody>
          <a:bodyPr>
            <a:normAutofit fontScale="90000"/>
          </a:bodyPr>
          <a:lstStyle/>
          <a:p>
            <a:r>
              <a:rPr lang="en-US" dirty="0"/>
              <a:t>Spice-</a:t>
            </a:r>
            <a:r>
              <a:rPr lang="en-US" dirty="0" err="1"/>
              <a:t>troscopy</a:t>
            </a:r>
            <a:r>
              <a:rPr lang="en-US" dirty="0"/>
              <a:t>: A tongue-searing experimental approach to undergraduate instrumental analysis.</a:t>
            </a:r>
            <a:br>
              <a:rPr lang="en-US" dirty="0"/>
            </a:br>
            <a:endParaRPr lang="en-US" dirty="0"/>
          </a:p>
        </p:txBody>
      </p:sp>
      <p:sp>
        <p:nvSpPr>
          <p:cNvPr id="3" name="Subtitle 2"/>
          <p:cNvSpPr>
            <a:spLocks noGrp="1"/>
          </p:cNvSpPr>
          <p:nvPr>
            <p:ph type="subTitle" idx="1"/>
          </p:nvPr>
        </p:nvSpPr>
        <p:spPr/>
        <p:txBody>
          <a:bodyPr/>
          <a:lstStyle/>
          <a:p>
            <a:r>
              <a:rPr lang="en-US" dirty="0"/>
              <a:t>Grady Blacken</a:t>
            </a:r>
          </a:p>
          <a:p>
            <a:r>
              <a:rPr lang="en-US" dirty="0"/>
              <a:t>Rick Glover</a:t>
            </a:r>
          </a:p>
          <a:p>
            <a:r>
              <a:rPr lang="en-US" dirty="0"/>
              <a:t>Bellevue College</a:t>
            </a:r>
          </a:p>
        </p:txBody>
      </p:sp>
    </p:spTree>
    <p:extLst>
      <p:ext uri="{BB962C8B-B14F-4D97-AF65-F5344CB8AC3E}">
        <p14:creationId xmlns:p14="http://schemas.microsoft.com/office/powerpoint/2010/main" val="26004079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050" y="1486242"/>
            <a:ext cx="4072075" cy="923330"/>
          </a:xfrm>
          <a:prstGeom prst="rect">
            <a:avLst/>
          </a:prstGeom>
          <a:noFill/>
        </p:spPr>
        <p:txBody>
          <a:bodyPr wrap="square" rtlCol="0">
            <a:spAutoFit/>
          </a:bodyPr>
          <a:lstStyle/>
          <a:p>
            <a:r>
              <a:rPr lang="en-US" dirty="0"/>
              <a:t>Blended horseradish (1.5g) + 300 mL H</a:t>
            </a:r>
            <a:r>
              <a:rPr lang="en-US" baseline="-25000" dirty="0"/>
              <a:t>2</a:t>
            </a:r>
            <a:r>
              <a:rPr lang="en-US" dirty="0"/>
              <a:t>O </a:t>
            </a:r>
          </a:p>
          <a:p>
            <a:r>
              <a:rPr lang="en-US" dirty="0"/>
              <a:t>Mix/blend</a:t>
            </a:r>
          </a:p>
          <a:p>
            <a:r>
              <a:rPr lang="en-US" dirty="0"/>
              <a:t>Filter through Buchner funnel</a:t>
            </a:r>
          </a:p>
        </p:txBody>
      </p:sp>
      <p:sp>
        <p:nvSpPr>
          <p:cNvPr id="12" name="TextBox 11"/>
          <p:cNvSpPr txBox="1"/>
          <p:nvPr/>
        </p:nvSpPr>
        <p:spPr>
          <a:xfrm>
            <a:off x="77127" y="3297360"/>
            <a:ext cx="3910334" cy="2585323"/>
          </a:xfrm>
          <a:prstGeom prst="rect">
            <a:avLst/>
          </a:prstGeom>
          <a:noFill/>
        </p:spPr>
        <p:txBody>
          <a:bodyPr wrap="square" rtlCol="0">
            <a:spAutoFit/>
          </a:bodyPr>
          <a:lstStyle/>
          <a:p>
            <a:pPr algn="ctr"/>
            <a:r>
              <a:rPr lang="en-US" u="sng" dirty="0"/>
              <a:t>Measuring peroxidase activity</a:t>
            </a:r>
            <a:endParaRPr lang="en-US" dirty="0"/>
          </a:p>
          <a:p>
            <a:pPr marL="285750" indent="-285750">
              <a:buFont typeface="Arial" panose="020B0604020202020204" pitchFamily="34" charset="0"/>
              <a:buChar char="•"/>
            </a:pPr>
            <a:r>
              <a:rPr lang="en-US" dirty="0"/>
              <a:t>Mix 1 mL extract, 2 mL cold dH</a:t>
            </a:r>
            <a:r>
              <a:rPr lang="en-US" baseline="-25000" dirty="0"/>
              <a:t>2</a:t>
            </a:r>
            <a:r>
              <a:rPr lang="en-US" dirty="0"/>
              <a:t>O, 60 </a:t>
            </a:r>
            <a:r>
              <a:rPr lang="en-US" dirty="0">
                <a:latin typeface="Symbol" panose="05050102010706020507" pitchFamily="18" charset="2"/>
              </a:rPr>
              <a:t>m</a:t>
            </a:r>
            <a:r>
              <a:rPr lang="en-US" dirty="0"/>
              <a:t>L citrate buffer (pH 6.0) and 100 </a:t>
            </a:r>
            <a:r>
              <a:rPr lang="en-US" dirty="0">
                <a:latin typeface="Symbol" panose="05050102010706020507" pitchFamily="18" charset="2"/>
              </a:rPr>
              <a:t>m</a:t>
            </a:r>
            <a:r>
              <a:rPr lang="en-US" dirty="0"/>
              <a:t>L of 3%  TMB in small test tube.</a:t>
            </a:r>
          </a:p>
          <a:p>
            <a:endParaRPr lang="en-US" dirty="0"/>
          </a:p>
          <a:p>
            <a:pPr marL="285750" indent="-285750">
              <a:buFont typeface="Arial" panose="020B0604020202020204" pitchFamily="34" charset="0"/>
              <a:buChar char="•"/>
            </a:pPr>
            <a:r>
              <a:rPr lang="en-US" dirty="0"/>
              <a:t>Transfer to cuvette and add 100 </a:t>
            </a:r>
            <a:r>
              <a:rPr lang="en-US" dirty="0">
                <a:latin typeface="Symbol" panose="05050102010706020507" pitchFamily="18" charset="2"/>
              </a:rPr>
              <a:t>m</a:t>
            </a:r>
            <a:r>
              <a:rPr lang="en-US" dirty="0"/>
              <a:t>L of 3% H</a:t>
            </a:r>
            <a:r>
              <a:rPr lang="en-US" baseline="-25000" dirty="0"/>
              <a:t>2</a:t>
            </a:r>
            <a:r>
              <a:rPr lang="en-US" dirty="0"/>
              <a:t>O</a:t>
            </a:r>
            <a:r>
              <a:rPr lang="en-US" baseline="-25000" dirty="0"/>
              <a:t>2</a:t>
            </a:r>
            <a:r>
              <a:rPr lang="en-US" dirty="0"/>
              <a:t>. Mix and record A</a:t>
            </a:r>
            <a:r>
              <a:rPr lang="en-US" baseline="-25000" dirty="0"/>
              <a:t>650nm </a:t>
            </a:r>
            <a:r>
              <a:rPr lang="en-US" dirty="0"/>
              <a:t>every 30s.</a:t>
            </a:r>
            <a:endParaRPr lang="en-US" baseline="-25000" dirty="0"/>
          </a:p>
          <a:p>
            <a:pPr marL="285750" indent="-285750" algn="ctr">
              <a:buFont typeface="Arial" panose="020B0604020202020204" pitchFamily="34" charset="0"/>
              <a:buChar char="•"/>
            </a:pPr>
            <a:endParaRPr lang="en-US" u="sng" dirty="0"/>
          </a:p>
        </p:txBody>
      </p:sp>
      <p:sp>
        <p:nvSpPr>
          <p:cNvPr id="14" name="TextBox 13"/>
          <p:cNvSpPr txBox="1"/>
          <p:nvPr/>
        </p:nvSpPr>
        <p:spPr>
          <a:xfrm>
            <a:off x="1586262" y="1072074"/>
            <a:ext cx="1447256" cy="461665"/>
          </a:xfrm>
          <a:prstGeom prst="rect">
            <a:avLst/>
          </a:prstGeom>
          <a:noFill/>
        </p:spPr>
        <p:txBody>
          <a:bodyPr wrap="none" rtlCol="0">
            <a:spAutoFit/>
          </a:bodyPr>
          <a:lstStyle/>
          <a:p>
            <a:r>
              <a:rPr lang="en-US" sz="2400" u="sng" dirty="0"/>
              <a:t>Extraction</a:t>
            </a:r>
          </a:p>
        </p:txBody>
      </p:sp>
      <p:sp>
        <p:nvSpPr>
          <p:cNvPr id="31" name="Title 1"/>
          <p:cNvSpPr>
            <a:spLocks noGrp="1"/>
          </p:cNvSpPr>
          <p:nvPr>
            <p:ph type="title"/>
          </p:nvPr>
        </p:nvSpPr>
        <p:spPr>
          <a:xfrm>
            <a:off x="457200" y="-5778"/>
            <a:ext cx="8229600" cy="1143000"/>
          </a:xfrm>
        </p:spPr>
        <p:txBody>
          <a:bodyPr/>
          <a:lstStyle/>
          <a:p>
            <a:r>
              <a:rPr lang="en-US" dirty="0"/>
              <a:t>Peroxidase analysis</a:t>
            </a:r>
          </a:p>
        </p:txBody>
      </p:sp>
      <p:graphicFrame>
        <p:nvGraphicFramePr>
          <p:cNvPr id="33" name="Chart 32"/>
          <p:cNvGraphicFramePr/>
          <p:nvPr>
            <p:extLst>
              <p:ext uri="{D42A27DB-BD31-4B8C-83A1-F6EECF244321}">
                <p14:modId xmlns:p14="http://schemas.microsoft.com/office/powerpoint/2010/main" val="1399004670"/>
              </p:ext>
            </p:extLst>
          </p:nvPr>
        </p:nvGraphicFramePr>
        <p:xfrm>
          <a:off x="4151465" y="1946479"/>
          <a:ext cx="4907280" cy="3548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516900874"/>
              </p:ext>
            </p:extLst>
          </p:nvPr>
        </p:nvGraphicFramePr>
        <p:xfrm>
          <a:off x="4206865" y="1969579"/>
          <a:ext cx="4907280" cy="3546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3831431579"/>
              </p:ext>
            </p:extLst>
          </p:nvPr>
        </p:nvGraphicFramePr>
        <p:xfrm>
          <a:off x="3934257" y="1952707"/>
          <a:ext cx="4907280" cy="35537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2522774496"/>
              </p:ext>
            </p:extLst>
          </p:nvPr>
        </p:nvGraphicFramePr>
        <p:xfrm>
          <a:off x="4042861" y="1965794"/>
          <a:ext cx="4907280" cy="354692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08501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7" grpId="0">
        <p:bldAsOne/>
      </p:bldGraphic>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618"/>
          </a:xfrm>
        </p:spPr>
        <p:txBody>
          <a:bodyPr/>
          <a:lstStyle/>
          <a:p>
            <a:r>
              <a:rPr lang="en-US" dirty="0" smtClean="0"/>
              <a:t>Student work 1</a:t>
            </a:r>
            <a:endParaRPr lang="en-US" dirty="0"/>
          </a:p>
        </p:txBody>
      </p:sp>
      <p:sp>
        <p:nvSpPr>
          <p:cNvPr id="3" name="Content Placeholder 2"/>
          <p:cNvSpPr>
            <a:spLocks noGrp="1"/>
          </p:cNvSpPr>
          <p:nvPr>
            <p:ph idx="1"/>
          </p:nvPr>
        </p:nvSpPr>
        <p:spPr>
          <a:xfrm>
            <a:off x="457200" y="675169"/>
            <a:ext cx="8229600" cy="1961706"/>
          </a:xfrm>
        </p:spPr>
        <p:txBody>
          <a:bodyPr>
            <a:normAutofit/>
          </a:bodyPr>
          <a:lstStyle/>
          <a:p>
            <a:pPr marL="0" indent="0">
              <a:buNone/>
            </a:pPr>
            <a:r>
              <a:rPr lang="en-US" sz="2000" dirty="0" smtClean="0"/>
              <a:t>According </a:t>
            </a:r>
            <a:r>
              <a:rPr lang="en-US" sz="2000" dirty="0"/>
              <a:t>to </a:t>
            </a:r>
            <a:r>
              <a:rPr lang="en-US" sz="2000" b="1" u="sng" dirty="0"/>
              <a:t>google information for Thai Chili </a:t>
            </a:r>
            <a:r>
              <a:rPr lang="en-US" sz="2000" b="1" u="sng" dirty="0" err="1"/>
              <a:t>Scoville</a:t>
            </a:r>
            <a:r>
              <a:rPr lang="en-US" sz="2000" b="1" u="sng" dirty="0"/>
              <a:t> scale, it listed 50,000 – </a:t>
            </a:r>
            <a:r>
              <a:rPr lang="en-US" sz="2000" b="1" u="sng" dirty="0" smtClean="0"/>
              <a:t>100,000. The </a:t>
            </a:r>
            <a:r>
              <a:rPr lang="en-US" sz="2000" b="1" u="sng" dirty="0"/>
              <a:t>value gather from the lab is 50 times less</a:t>
            </a:r>
            <a:r>
              <a:rPr lang="en-US" sz="2000" b="1" dirty="0"/>
              <a:t>. </a:t>
            </a:r>
            <a:r>
              <a:rPr lang="en-US" sz="2000" dirty="0"/>
              <a:t>The Thai chili we have may be of a variety that is not real Thai pepper. </a:t>
            </a:r>
            <a:r>
              <a:rPr lang="en-US" sz="2000" dirty="0" smtClean="0"/>
              <a:t>Also, </a:t>
            </a:r>
            <a:r>
              <a:rPr lang="en-US" sz="2000" dirty="0"/>
              <a:t>the peppers were not fully ripe yet. Subjective testing by biting into one is not considered very scientific since different people have different tolerance for spiciness</a:t>
            </a:r>
            <a:r>
              <a:rPr lang="en-US" sz="2000" dirty="0" smtClean="0"/>
              <a:t>.</a:t>
            </a:r>
          </a:p>
          <a:p>
            <a:pPr marL="0" indent="0">
              <a:buNone/>
            </a:pPr>
            <a:endParaRPr lang="en-US" sz="2000" dirty="0"/>
          </a:p>
          <a:p>
            <a:pPr marL="0" indent="0">
              <a:buNone/>
            </a:pPr>
            <a:endParaRPr lang="en-US" sz="2000" dirty="0"/>
          </a:p>
          <a:p>
            <a:endParaRPr lang="en-US" sz="2000" dirty="0"/>
          </a:p>
        </p:txBody>
      </p:sp>
      <p:sp>
        <p:nvSpPr>
          <p:cNvPr id="4" name="Content Placeholder 2"/>
          <p:cNvSpPr txBox="1">
            <a:spLocks/>
          </p:cNvSpPr>
          <p:nvPr/>
        </p:nvSpPr>
        <p:spPr>
          <a:xfrm>
            <a:off x="457200" y="3120657"/>
            <a:ext cx="8229600" cy="323761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“The approximate concentration of the habanero extract was determined to be 0.026 g capsaicin per gram of habanero pepper. However, this </a:t>
            </a:r>
            <a:r>
              <a:rPr lang="en-US" sz="2000" b="1" u="sng" dirty="0" smtClean="0"/>
              <a:t>concentration does not fall within the linear range of the calibration curve, meaning it may not be accurate. This experiment could have been improved by adding more points to the calibration curve, including a point for the undiluted standard solution (10 mg/mL).</a:t>
            </a:r>
            <a:r>
              <a:rPr lang="en-US" sz="2000" dirty="0" smtClean="0"/>
              <a:t> Another option would have been to further dilute the habanero extract so that it falls in the range of the calibration curve. Originally, the habanero extract was diluted to 1/100</a:t>
            </a:r>
            <a:r>
              <a:rPr lang="en-US" sz="2000" baseline="30000" dirty="0" smtClean="0"/>
              <a:t>th</a:t>
            </a:r>
            <a:r>
              <a:rPr lang="en-US" sz="2000" dirty="0" smtClean="0"/>
              <a:t> of its original concentration. However, no peak for capsaicin appeared for this diluted sample on the chromatogram and so an undiluted sample was run.”</a:t>
            </a:r>
            <a:endParaRPr lang="en-US" sz="2000" dirty="0"/>
          </a:p>
        </p:txBody>
      </p:sp>
      <p:sp>
        <p:nvSpPr>
          <p:cNvPr id="5" name="Title 1"/>
          <p:cNvSpPr txBox="1">
            <a:spLocks/>
          </p:cNvSpPr>
          <p:nvPr/>
        </p:nvSpPr>
        <p:spPr>
          <a:xfrm>
            <a:off x="457200" y="230726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Student work 2:</a:t>
            </a:r>
            <a:endParaRPr lang="en-US" dirty="0"/>
          </a:p>
        </p:txBody>
      </p:sp>
    </p:spTree>
    <p:extLst>
      <p:ext uri="{BB962C8B-B14F-4D97-AF65-F5344CB8AC3E}">
        <p14:creationId xmlns:p14="http://schemas.microsoft.com/office/powerpoint/2010/main" val="31772606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353"/>
            <a:ext cx="8229600" cy="1143000"/>
          </a:xfrm>
        </p:spPr>
        <p:txBody>
          <a:bodyPr/>
          <a:lstStyle/>
          <a:p>
            <a:r>
              <a:rPr lang="en-US" dirty="0" smtClean="0"/>
              <a:t>Student evaluation of experiments</a:t>
            </a:r>
            <a:endParaRPr lang="en-US" dirty="0"/>
          </a:p>
        </p:txBody>
      </p:sp>
      <p:sp>
        <p:nvSpPr>
          <p:cNvPr id="3" name="Content Placeholder 2"/>
          <p:cNvSpPr>
            <a:spLocks noGrp="1"/>
          </p:cNvSpPr>
          <p:nvPr>
            <p:ph idx="1"/>
          </p:nvPr>
        </p:nvSpPr>
        <p:spPr>
          <a:xfrm>
            <a:off x="459054" y="1133087"/>
            <a:ext cx="8229600" cy="1136796"/>
          </a:xfrm>
        </p:spPr>
        <p:txBody>
          <a:bodyPr/>
          <a:lstStyle/>
          <a:p>
            <a:pPr marL="0" indent="0">
              <a:buNone/>
            </a:pPr>
            <a:r>
              <a:rPr lang="en-US" dirty="0" smtClean="0"/>
              <a:t>The following are items that students liked or learned from the lab activities:</a:t>
            </a:r>
          </a:p>
          <a:p>
            <a:pPr marL="0" indent="0">
              <a:buNone/>
            </a:pPr>
            <a:endParaRPr lang="en-US" dirty="0"/>
          </a:p>
        </p:txBody>
      </p:sp>
      <p:sp>
        <p:nvSpPr>
          <p:cNvPr id="4" name="TextBox 3"/>
          <p:cNvSpPr txBox="1"/>
          <p:nvPr/>
        </p:nvSpPr>
        <p:spPr>
          <a:xfrm>
            <a:off x="816386" y="2203680"/>
            <a:ext cx="3775393" cy="369332"/>
          </a:xfrm>
          <a:prstGeom prst="rect">
            <a:avLst/>
          </a:prstGeom>
          <a:noFill/>
        </p:spPr>
        <p:txBody>
          <a:bodyPr wrap="none" rtlCol="0">
            <a:spAutoFit/>
          </a:bodyPr>
          <a:lstStyle/>
          <a:p>
            <a:r>
              <a:rPr lang="en-US" b="1" u="sng" dirty="0" smtClean="0"/>
              <a:t>Horseradish Peroxidase Spectroscopy</a:t>
            </a:r>
            <a:endParaRPr lang="en-US" b="1" u="sng" dirty="0"/>
          </a:p>
        </p:txBody>
      </p:sp>
      <p:grpSp>
        <p:nvGrpSpPr>
          <p:cNvPr id="9" name="Group 8"/>
          <p:cNvGrpSpPr/>
          <p:nvPr/>
        </p:nvGrpSpPr>
        <p:grpSpPr>
          <a:xfrm>
            <a:off x="-883" y="2203680"/>
            <a:ext cx="9144882" cy="4229157"/>
            <a:chOff x="-883" y="2628842"/>
            <a:chExt cx="9144882" cy="4229157"/>
          </a:xfrm>
        </p:grpSpPr>
        <p:sp>
          <p:nvSpPr>
            <p:cNvPr id="7" name="Rectangle 6"/>
            <p:cNvSpPr/>
            <p:nvPr/>
          </p:nvSpPr>
          <p:spPr>
            <a:xfrm>
              <a:off x="4569262" y="2628842"/>
              <a:ext cx="4574737" cy="4229157"/>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664444" y="2628843"/>
              <a:ext cx="2461769" cy="369332"/>
            </a:xfrm>
            <a:prstGeom prst="rect">
              <a:avLst/>
            </a:prstGeom>
            <a:noFill/>
          </p:spPr>
          <p:txBody>
            <a:bodyPr wrap="none" rtlCol="0">
              <a:spAutoFit/>
            </a:bodyPr>
            <a:lstStyle/>
            <a:p>
              <a:r>
                <a:rPr lang="en-US" b="1" u="sng" dirty="0" smtClean="0"/>
                <a:t>Capsaicin </a:t>
              </a:r>
              <a:r>
                <a:rPr lang="en-US" b="1" u="sng" dirty="0"/>
                <a:t>HPLC </a:t>
              </a:r>
              <a:r>
                <a:rPr lang="en-US" b="1" u="sng" dirty="0" smtClean="0"/>
                <a:t>Analysis</a:t>
              </a:r>
              <a:endParaRPr lang="en-US" b="1" u="sng" dirty="0"/>
            </a:p>
          </p:txBody>
        </p:sp>
        <p:sp>
          <p:nvSpPr>
            <p:cNvPr id="8" name="Rectangle 7"/>
            <p:cNvSpPr/>
            <p:nvPr/>
          </p:nvSpPr>
          <p:spPr>
            <a:xfrm>
              <a:off x="-883" y="2628842"/>
              <a:ext cx="4574737" cy="4229157"/>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201285" y="2551837"/>
            <a:ext cx="4051026" cy="584776"/>
          </a:xfrm>
          <a:prstGeom prst="rect">
            <a:avLst/>
          </a:prstGeom>
          <a:noFill/>
        </p:spPr>
        <p:txBody>
          <a:bodyPr wrap="square" rtlCol="0">
            <a:spAutoFit/>
          </a:bodyPr>
          <a:lstStyle/>
          <a:p>
            <a:r>
              <a:rPr lang="en-US" sz="1600" dirty="0" smtClean="0"/>
              <a:t>“I felt like I could have kept messing around with different concentrations of potato, etc.”</a:t>
            </a:r>
            <a:endParaRPr lang="en-US" sz="1600" dirty="0"/>
          </a:p>
        </p:txBody>
      </p:sp>
      <p:sp>
        <p:nvSpPr>
          <p:cNvPr id="12" name="TextBox 11"/>
          <p:cNvSpPr txBox="1"/>
          <p:nvPr/>
        </p:nvSpPr>
        <p:spPr>
          <a:xfrm>
            <a:off x="4905316" y="5454821"/>
            <a:ext cx="4070671" cy="584776"/>
          </a:xfrm>
          <a:prstGeom prst="rect">
            <a:avLst/>
          </a:prstGeom>
          <a:noFill/>
        </p:spPr>
        <p:txBody>
          <a:bodyPr wrap="square" rtlCol="0">
            <a:spAutoFit/>
          </a:bodyPr>
          <a:lstStyle/>
          <a:p>
            <a:r>
              <a:rPr lang="en-US" sz="1600" dirty="0" smtClean="0"/>
              <a:t>“It was fun because we got to bring peppers we were curious about in to class [to analyze]”</a:t>
            </a:r>
            <a:endParaRPr lang="en-US" sz="1600" dirty="0"/>
          </a:p>
        </p:txBody>
      </p:sp>
      <p:sp>
        <p:nvSpPr>
          <p:cNvPr id="14" name="TextBox 13"/>
          <p:cNvSpPr txBox="1"/>
          <p:nvPr/>
        </p:nvSpPr>
        <p:spPr>
          <a:xfrm>
            <a:off x="4688669" y="4025870"/>
            <a:ext cx="3485220" cy="584776"/>
          </a:xfrm>
          <a:prstGeom prst="rect">
            <a:avLst/>
          </a:prstGeom>
          <a:noFill/>
        </p:spPr>
        <p:txBody>
          <a:bodyPr wrap="square" rtlCol="0">
            <a:spAutoFit/>
          </a:bodyPr>
          <a:lstStyle/>
          <a:p>
            <a:r>
              <a:rPr lang="en-US" sz="1600" dirty="0" smtClean="0"/>
              <a:t>“It was interesting to quantify how hot peppers were”</a:t>
            </a:r>
            <a:endParaRPr lang="en-US" sz="1600" dirty="0"/>
          </a:p>
        </p:txBody>
      </p:sp>
      <p:sp>
        <p:nvSpPr>
          <p:cNvPr id="15" name="TextBox 14"/>
          <p:cNvSpPr txBox="1"/>
          <p:nvPr/>
        </p:nvSpPr>
        <p:spPr>
          <a:xfrm>
            <a:off x="201284" y="5116124"/>
            <a:ext cx="3029146" cy="338554"/>
          </a:xfrm>
          <a:prstGeom prst="rect">
            <a:avLst/>
          </a:prstGeom>
          <a:noFill/>
        </p:spPr>
        <p:txBody>
          <a:bodyPr wrap="square" rtlCol="0">
            <a:spAutoFit/>
          </a:bodyPr>
          <a:lstStyle/>
          <a:p>
            <a:r>
              <a:rPr lang="en-US" sz="1600" dirty="0" smtClean="0"/>
              <a:t>“Learning about enzymes in food”</a:t>
            </a:r>
            <a:endParaRPr lang="en-US" sz="1600" dirty="0"/>
          </a:p>
        </p:txBody>
      </p:sp>
      <p:sp>
        <p:nvSpPr>
          <p:cNvPr id="16" name="TextBox 15"/>
          <p:cNvSpPr txBox="1"/>
          <p:nvPr/>
        </p:nvSpPr>
        <p:spPr>
          <a:xfrm>
            <a:off x="5517566" y="3529220"/>
            <a:ext cx="3458421" cy="338554"/>
          </a:xfrm>
          <a:prstGeom prst="rect">
            <a:avLst/>
          </a:prstGeom>
          <a:noFill/>
        </p:spPr>
        <p:txBody>
          <a:bodyPr wrap="square" rtlCol="0">
            <a:spAutoFit/>
          </a:bodyPr>
          <a:lstStyle/>
          <a:p>
            <a:pPr algn="r"/>
            <a:r>
              <a:rPr lang="en-US" sz="1600" dirty="0" smtClean="0"/>
              <a:t>“I learned that mace has no capsaicin”</a:t>
            </a:r>
            <a:endParaRPr lang="en-US" sz="1600" dirty="0"/>
          </a:p>
        </p:txBody>
      </p:sp>
      <p:sp>
        <p:nvSpPr>
          <p:cNvPr id="17" name="TextBox 16"/>
          <p:cNvSpPr txBox="1"/>
          <p:nvPr/>
        </p:nvSpPr>
        <p:spPr>
          <a:xfrm>
            <a:off x="685902" y="3190666"/>
            <a:ext cx="3747768" cy="338554"/>
          </a:xfrm>
          <a:prstGeom prst="rect">
            <a:avLst/>
          </a:prstGeom>
          <a:noFill/>
        </p:spPr>
        <p:txBody>
          <a:bodyPr wrap="square" rtlCol="0">
            <a:spAutoFit/>
          </a:bodyPr>
          <a:lstStyle/>
          <a:p>
            <a:pPr algn="r"/>
            <a:r>
              <a:rPr lang="en-US" sz="1600" dirty="0" smtClean="0"/>
              <a:t>“I learned how to create a standard curve”</a:t>
            </a:r>
            <a:endParaRPr lang="en-US" sz="1600" dirty="0"/>
          </a:p>
        </p:txBody>
      </p:sp>
      <p:sp>
        <p:nvSpPr>
          <p:cNvPr id="18" name="TextBox 17"/>
          <p:cNvSpPr txBox="1"/>
          <p:nvPr/>
        </p:nvSpPr>
        <p:spPr>
          <a:xfrm>
            <a:off x="201505" y="5659558"/>
            <a:ext cx="4232385" cy="584775"/>
          </a:xfrm>
          <a:prstGeom prst="rect">
            <a:avLst/>
          </a:prstGeom>
          <a:noFill/>
        </p:spPr>
        <p:txBody>
          <a:bodyPr wrap="square" rtlCol="0">
            <a:spAutoFit/>
          </a:bodyPr>
          <a:lstStyle/>
          <a:p>
            <a:r>
              <a:rPr lang="en-US" sz="1600" dirty="0" smtClean="0"/>
              <a:t>“I learned how to adjust the reactants when the activity of an enzyme was too high to measure”</a:t>
            </a:r>
            <a:endParaRPr lang="en-US" sz="1600" dirty="0"/>
          </a:p>
        </p:txBody>
      </p:sp>
      <p:sp>
        <p:nvSpPr>
          <p:cNvPr id="19" name="TextBox 18"/>
          <p:cNvSpPr txBox="1"/>
          <p:nvPr/>
        </p:nvSpPr>
        <p:spPr>
          <a:xfrm>
            <a:off x="501989" y="4411308"/>
            <a:ext cx="3974039" cy="584775"/>
          </a:xfrm>
          <a:prstGeom prst="rect">
            <a:avLst/>
          </a:prstGeom>
          <a:noFill/>
        </p:spPr>
        <p:txBody>
          <a:bodyPr wrap="square" rtlCol="0">
            <a:spAutoFit/>
          </a:bodyPr>
          <a:lstStyle/>
          <a:p>
            <a:pPr algn="r"/>
            <a:r>
              <a:rPr lang="en-US" sz="1600" dirty="0" smtClean="0"/>
              <a:t>“I learned how to problem solve when the reaction was not proceeding correctly”</a:t>
            </a:r>
            <a:endParaRPr lang="en-US" sz="1600" dirty="0"/>
          </a:p>
        </p:txBody>
      </p:sp>
      <p:sp>
        <p:nvSpPr>
          <p:cNvPr id="20" name="TextBox 19"/>
          <p:cNvSpPr txBox="1"/>
          <p:nvPr/>
        </p:nvSpPr>
        <p:spPr>
          <a:xfrm>
            <a:off x="4688669" y="2844225"/>
            <a:ext cx="4311543" cy="584775"/>
          </a:xfrm>
          <a:prstGeom prst="rect">
            <a:avLst/>
          </a:prstGeom>
          <a:noFill/>
        </p:spPr>
        <p:txBody>
          <a:bodyPr wrap="square" rtlCol="0">
            <a:spAutoFit/>
          </a:bodyPr>
          <a:lstStyle/>
          <a:p>
            <a:r>
              <a:rPr lang="en-US" sz="1600" dirty="0" smtClean="0"/>
              <a:t>“I learned how to do a water extraction and read a chromatogram”</a:t>
            </a:r>
            <a:endParaRPr lang="en-US" sz="1600" dirty="0"/>
          </a:p>
        </p:txBody>
      </p:sp>
      <p:sp>
        <p:nvSpPr>
          <p:cNvPr id="21" name="TextBox 20"/>
          <p:cNvSpPr txBox="1"/>
          <p:nvPr/>
        </p:nvSpPr>
        <p:spPr>
          <a:xfrm>
            <a:off x="5286892" y="4700626"/>
            <a:ext cx="3678641" cy="584775"/>
          </a:xfrm>
          <a:prstGeom prst="rect">
            <a:avLst/>
          </a:prstGeom>
          <a:noFill/>
        </p:spPr>
        <p:txBody>
          <a:bodyPr wrap="square" rtlCol="0">
            <a:spAutoFit/>
          </a:bodyPr>
          <a:lstStyle/>
          <a:p>
            <a:pPr algn="r"/>
            <a:r>
              <a:rPr lang="en-US" sz="1600" dirty="0" smtClean="0"/>
              <a:t>“I learned how to calculate a concentration from a calibration curve”</a:t>
            </a:r>
            <a:endParaRPr lang="en-US" sz="1600" dirty="0"/>
          </a:p>
        </p:txBody>
      </p:sp>
      <p:sp>
        <p:nvSpPr>
          <p:cNvPr id="23" name="TextBox 22"/>
          <p:cNvSpPr txBox="1"/>
          <p:nvPr/>
        </p:nvSpPr>
        <p:spPr>
          <a:xfrm>
            <a:off x="201505" y="3698497"/>
            <a:ext cx="4169960" cy="584775"/>
          </a:xfrm>
          <a:prstGeom prst="rect">
            <a:avLst/>
          </a:prstGeom>
          <a:noFill/>
        </p:spPr>
        <p:txBody>
          <a:bodyPr wrap="square" rtlCol="0">
            <a:spAutoFit/>
          </a:bodyPr>
          <a:lstStyle/>
          <a:p>
            <a:r>
              <a:rPr lang="en-US" sz="1600" dirty="0" smtClean="0"/>
              <a:t>“You must be very careful to maintain a blank and periodically calibrate the instrument”</a:t>
            </a:r>
            <a:endParaRPr lang="en-US" sz="1600" dirty="0"/>
          </a:p>
        </p:txBody>
      </p:sp>
    </p:spTree>
    <p:extLst>
      <p:ext uri="{BB962C8B-B14F-4D97-AF65-F5344CB8AC3E}">
        <p14:creationId xmlns:p14="http://schemas.microsoft.com/office/powerpoint/2010/main" val="11310796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353"/>
            <a:ext cx="8229600" cy="1143000"/>
          </a:xfrm>
        </p:spPr>
        <p:txBody>
          <a:bodyPr/>
          <a:lstStyle/>
          <a:p>
            <a:r>
              <a:rPr lang="en-US" dirty="0" smtClean="0"/>
              <a:t>Student evaluation of experiments</a:t>
            </a:r>
            <a:endParaRPr lang="en-US" dirty="0"/>
          </a:p>
        </p:txBody>
      </p:sp>
      <p:sp>
        <p:nvSpPr>
          <p:cNvPr id="3" name="Content Placeholder 2"/>
          <p:cNvSpPr>
            <a:spLocks noGrp="1"/>
          </p:cNvSpPr>
          <p:nvPr>
            <p:ph idx="1"/>
          </p:nvPr>
        </p:nvSpPr>
        <p:spPr>
          <a:xfrm>
            <a:off x="459054" y="1133087"/>
            <a:ext cx="8229600" cy="1136796"/>
          </a:xfrm>
        </p:spPr>
        <p:txBody>
          <a:bodyPr/>
          <a:lstStyle/>
          <a:p>
            <a:pPr marL="0" indent="0">
              <a:buNone/>
            </a:pPr>
            <a:r>
              <a:rPr lang="en-US" dirty="0" smtClean="0"/>
              <a:t>The following are items that students disliked or from the lab activities:</a:t>
            </a:r>
          </a:p>
          <a:p>
            <a:pPr marL="0" indent="0">
              <a:buNone/>
            </a:pPr>
            <a:endParaRPr lang="en-US" dirty="0"/>
          </a:p>
        </p:txBody>
      </p:sp>
      <p:sp>
        <p:nvSpPr>
          <p:cNvPr id="4" name="TextBox 3"/>
          <p:cNvSpPr txBox="1"/>
          <p:nvPr/>
        </p:nvSpPr>
        <p:spPr>
          <a:xfrm>
            <a:off x="816386" y="2203680"/>
            <a:ext cx="3775393" cy="369332"/>
          </a:xfrm>
          <a:prstGeom prst="rect">
            <a:avLst/>
          </a:prstGeom>
          <a:noFill/>
        </p:spPr>
        <p:txBody>
          <a:bodyPr wrap="none" rtlCol="0">
            <a:spAutoFit/>
          </a:bodyPr>
          <a:lstStyle/>
          <a:p>
            <a:r>
              <a:rPr lang="en-US" b="1" u="sng" dirty="0" smtClean="0"/>
              <a:t>Horseradish Peroxidase Spectroscopy</a:t>
            </a:r>
            <a:endParaRPr lang="en-US" b="1" u="sng" dirty="0"/>
          </a:p>
        </p:txBody>
      </p:sp>
      <p:grpSp>
        <p:nvGrpSpPr>
          <p:cNvPr id="9" name="Group 8"/>
          <p:cNvGrpSpPr/>
          <p:nvPr/>
        </p:nvGrpSpPr>
        <p:grpSpPr>
          <a:xfrm>
            <a:off x="-883" y="2203680"/>
            <a:ext cx="9144882" cy="4229157"/>
            <a:chOff x="-883" y="2628842"/>
            <a:chExt cx="9144882" cy="4229157"/>
          </a:xfrm>
        </p:grpSpPr>
        <p:sp>
          <p:nvSpPr>
            <p:cNvPr id="7" name="Rectangle 6"/>
            <p:cNvSpPr/>
            <p:nvPr/>
          </p:nvSpPr>
          <p:spPr>
            <a:xfrm>
              <a:off x="4569262" y="2628842"/>
              <a:ext cx="4574737" cy="4229157"/>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664444" y="2628843"/>
              <a:ext cx="2461769" cy="369332"/>
            </a:xfrm>
            <a:prstGeom prst="rect">
              <a:avLst/>
            </a:prstGeom>
            <a:noFill/>
          </p:spPr>
          <p:txBody>
            <a:bodyPr wrap="none" rtlCol="0">
              <a:spAutoFit/>
            </a:bodyPr>
            <a:lstStyle/>
            <a:p>
              <a:r>
                <a:rPr lang="en-US" b="1" u="sng" dirty="0" smtClean="0"/>
                <a:t>Capsaicin </a:t>
              </a:r>
              <a:r>
                <a:rPr lang="en-US" b="1" u="sng" dirty="0"/>
                <a:t>HPLC </a:t>
              </a:r>
              <a:r>
                <a:rPr lang="en-US" b="1" u="sng" dirty="0" smtClean="0"/>
                <a:t>Analysis</a:t>
              </a:r>
              <a:endParaRPr lang="en-US" b="1" u="sng" dirty="0"/>
            </a:p>
          </p:txBody>
        </p:sp>
        <p:sp>
          <p:nvSpPr>
            <p:cNvPr id="8" name="Rectangle 7"/>
            <p:cNvSpPr/>
            <p:nvPr/>
          </p:nvSpPr>
          <p:spPr>
            <a:xfrm>
              <a:off x="-883" y="2628842"/>
              <a:ext cx="4574737" cy="4229157"/>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218972" y="2680246"/>
            <a:ext cx="2729882" cy="584776"/>
          </a:xfrm>
          <a:prstGeom prst="rect">
            <a:avLst/>
          </a:prstGeom>
          <a:noFill/>
        </p:spPr>
        <p:txBody>
          <a:bodyPr wrap="square" rtlCol="0">
            <a:spAutoFit/>
          </a:bodyPr>
          <a:lstStyle/>
          <a:p>
            <a:r>
              <a:rPr lang="en-US" sz="1600" dirty="0" smtClean="0"/>
              <a:t>“Trying to figure out how to properly use the UV-Vis”</a:t>
            </a:r>
            <a:endParaRPr lang="en-US" sz="1600" dirty="0"/>
          </a:p>
        </p:txBody>
      </p:sp>
      <p:sp>
        <p:nvSpPr>
          <p:cNvPr id="11" name="TextBox 10"/>
          <p:cNvSpPr txBox="1"/>
          <p:nvPr/>
        </p:nvSpPr>
        <p:spPr>
          <a:xfrm>
            <a:off x="218972" y="4454405"/>
            <a:ext cx="2584780" cy="584776"/>
          </a:xfrm>
          <a:prstGeom prst="rect">
            <a:avLst/>
          </a:prstGeom>
          <a:noFill/>
        </p:spPr>
        <p:txBody>
          <a:bodyPr wrap="square" rtlCol="0">
            <a:spAutoFit/>
          </a:bodyPr>
          <a:lstStyle/>
          <a:p>
            <a:r>
              <a:rPr lang="en-US" sz="1600" dirty="0" smtClean="0"/>
              <a:t>“It took us three tries to get workable (-</a:t>
            </a:r>
            <a:r>
              <a:rPr lang="en-US" sz="1600" dirty="0" err="1" smtClean="0"/>
              <a:t>ish</a:t>
            </a:r>
            <a:r>
              <a:rPr lang="en-US" sz="1600" dirty="0" smtClean="0"/>
              <a:t>?) data”</a:t>
            </a:r>
            <a:endParaRPr lang="en-US" sz="1600" dirty="0"/>
          </a:p>
        </p:txBody>
      </p:sp>
      <p:sp>
        <p:nvSpPr>
          <p:cNvPr id="14" name="TextBox 13"/>
          <p:cNvSpPr txBox="1"/>
          <p:nvPr/>
        </p:nvSpPr>
        <p:spPr>
          <a:xfrm>
            <a:off x="5504964" y="5416811"/>
            <a:ext cx="3485220" cy="584776"/>
          </a:xfrm>
          <a:prstGeom prst="rect">
            <a:avLst/>
          </a:prstGeom>
          <a:noFill/>
        </p:spPr>
        <p:txBody>
          <a:bodyPr wrap="square" rtlCol="0">
            <a:spAutoFit/>
          </a:bodyPr>
          <a:lstStyle/>
          <a:p>
            <a:pPr algn="r"/>
            <a:r>
              <a:rPr lang="en-US" sz="1600" dirty="0" smtClean="0"/>
              <a:t>“More student members needed to bring materials in to compare”</a:t>
            </a:r>
            <a:endParaRPr lang="en-US" sz="1600" dirty="0"/>
          </a:p>
        </p:txBody>
      </p:sp>
      <p:sp>
        <p:nvSpPr>
          <p:cNvPr id="15" name="TextBox 14"/>
          <p:cNvSpPr txBox="1"/>
          <p:nvPr/>
        </p:nvSpPr>
        <p:spPr>
          <a:xfrm>
            <a:off x="999460" y="3488771"/>
            <a:ext cx="3372726" cy="584775"/>
          </a:xfrm>
          <a:prstGeom prst="rect">
            <a:avLst/>
          </a:prstGeom>
          <a:noFill/>
        </p:spPr>
        <p:txBody>
          <a:bodyPr wrap="square" rtlCol="0">
            <a:spAutoFit/>
          </a:bodyPr>
          <a:lstStyle/>
          <a:p>
            <a:pPr algn="r"/>
            <a:r>
              <a:rPr lang="en-US" sz="1600" dirty="0" smtClean="0"/>
              <a:t>“Very sensitive machine required a standardizing blank before starting”</a:t>
            </a:r>
            <a:endParaRPr lang="en-US" sz="1600" dirty="0"/>
          </a:p>
        </p:txBody>
      </p:sp>
      <p:sp>
        <p:nvSpPr>
          <p:cNvPr id="16" name="TextBox 15"/>
          <p:cNvSpPr txBox="1"/>
          <p:nvPr/>
        </p:nvSpPr>
        <p:spPr>
          <a:xfrm>
            <a:off x="4723075" y="3894183"/>
            <a:ext cx="4267109" cy="584775"/>
          </a:xfrm>
          <a:prstGeom prst="rect">
            <a:avLst/>
          </a:prstGeom>
          <a:noFill/>
        </p:spPr>
        <p:txBody>
          <a:bodyPr wrap="square" rtlCol="0">
            <a:spAutoFit/>
          </a:bodyPr>
          <a:lstStyle/>
          <a:p>
            <a:pPr algn="r"/>
            <a:r>
              <a:rPr lang="en-US" sz="1600" dirty="0" smtClean="0"/>
              <a:t>“The HPLC analysis takes long enough to run that we cannot see results returned in real time”</a:t>
            </a:r>
            <a:endParaRPr lang="en-US" sz="1600" dirty="0"/>
          </a:p>
        </p:txBody>
      </p:sp>
      <p:sp>
        <p:nvSpPr>
          <p:cNvPr id="18" name="TextBox 17"/>
          <p:cNvSpPr txBox="1"/>
          <p:nvPr/>
        </p:nvSpPr>
        <p:spPr>
          <a:xfrm>
            <a:off x="459054" y="5951130"/>
            <a:ext cx="3707964" cy="338554"/>
          </a:xfrm>
          <a:prstGeom prst="rect">
            <a:avLst/>
          </a:prstGeom>
          <a:noFill/>
        </p:spPr>
        <p:txBody>
          <a:bodyPr wrap="square" rtlCol="0">
            <a:spAutoFit/>
          </a:bodyPr>
          <a:lstStyle/>
          <a:p>
            <a:r>
              <a:rPr lang="en-US" sz="1600" dirty="0" smtClean="0"/>
              <a:t>“Procedure needed some modification”</a:t>
            </a:r>
            <a:endParaRPr lang="en-US" sz="1600" dirty="0"/>
          </a:p>
        </p:txBody>
      </p:sp>
      <p:sp>
        <p:nvSpPr>
          <p:cNvPr id="19" name="TextBox 18"/>
          <p:cNvSpPr txBox="1"/>
          <p:nvPr/>
        </p:nvSpPr>
        <p:spPr>
          <a:xfrm>
            <a:off x="2010913" y="5247534"/>
            <a:ext cx="2445213" cy="338554"/>
          </a:xfrm>
          <a:prstGeom prst="rect">
            <a:avLst/>
          </a:prstGeom>
          <a:noFill/>
        </p:spPr>
        <p:txBody>
          <a:bodyPr wrap="square" rtlCol="0">
            <a:spAutoFit/>
          </a:bodyPr>
          <a:lstStyle/>
          <a:p>
            <a:r>
              <a:rPr lang="en-US" sz="1600" dirty="0" smtClean="0"/>
              <a:t>“</a:t>
            </a:r>
            <a:r>
              <a:rPr lang="en-US" sz="1600" dirty="0"/>
              <a:t>T</a:t>
            </a:r>
            <a:r>
              <a:rPr lang="en-US" sz="1600" dirty="0" smtClean="0"/>
              <a:t>ime consuming!”</a:t>
            </a:r>
            <a:endParaRPr lang="en-US" sz="1600" dirty="0"/>
          </a:p>
        </p:txBody>
      </p:sp>
      <p:sp>
        <p:nvSpPr>
          <p:cNvPr id="20" name="TextBox 19"/>
          <p:cNvSpPr txBox="1"/>
          <p:nvPr/>
        </p:nvSpPr>
        <p:spPr>
          <a:xfrm>
            <a:off x="4664444" y="2754132"/>
            <a:ext cx="4128682" cy="830997"/>
          </a:xfrm>
          <a:prstGeom prst="rect">
            <a:avLst/>
          </a:prstGeom>
          <a:noFill/>
        </p:spPr>
        <p:txBody>
          <a:bodyPr wrap="square" rtlCol="0">
            <a:spAutoFit/>
          </a:bodyPr>
          <a:lstStyle/>
          <a:p>
            <a:r>
              <a:rPr lang="en-US" sz="1600" dirty="0" smtClean="0"/>
              <a:t>“Trying to figure out how to do the dilutions for the calibration curve within a volume that would fit into the sample vial”</a:t>
            </a:r>
            <a:endParaRPr lang="en-US" sz="1600" dirty="0"/>
          </a:p>
        </p:txBody>
      </p:sp>
      <p:sp>
        <p:nvSpPr>
          <p:cNvPr id="22" name="TextBox 21"/>
          <p:cNvSpPr txBox="1"/>
          <p:nvPr/>
        </p:nvSpPr>
        <p:spPr>
          <a:xfrm>
            <a:off x="4664444" y="4908980"/>
            <a:ext cx="2517911" cy="338554"/>
          </a:xfrm>
          <a:prstGeom prst="rect">
            <a:avLst/>
          </a:prstGeom>
          <a:noFill/>
        </p:spPr>
        <p:txBody>
          <a:bodyPr wrap="square" rtlCol="0">
            <a:spAutoFit/>
          </a:bodyPr>
          <a:lstStyle/>
          <a:p>
            <a:r>
              <a:rPr lang="en-US" sz="1600" dirty="0" smtClean="0"/>
              <a:t>“Grinding took a long time”</a:t>
            </a:r>
            <a:endParaRPr lang="en-US" sz="1600" dirty="0"/>
          </a:p>
        </p:txBody>
      </p:sp>
    </p:spTree>
    <p:extLst>
      <p:ext uri="{BB962C8B-B14F-4D97-AF65-F5344CB8AC3E}">
        <p14:creationId xmlns:p14="http://schemas.microsoft.com/office/powerpoint/2010/main" val="6965416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7235"/>
          </a:xfrm>
        </p:spPr>
        <p:txBody>
          <a:bodyPr>
            <a:normAutofit fontScale="90000"/>
          </a:bodyPr>
          <a:lstStyle/>
          <a:p>
            <a:r>
              <a:rPr lang="en-US" dirty="0" smtClean="0"/>
              <a:t>Future directions</a:t>
            </a:r>
            <a:endParaRPr lang="en-US" dirty="0"/>
          </a:p>
        </p:txBody>
      </p:sp>
      <p:sp>
        <p:nvSpPr>
          <p:cNvPr id="3" name="Content Placeholder 2"/>
          <p:cNvSpPr>
            <a:spLocks noGrp="1"/>
          </p:cNvSpPr>
          <p:nvPr>
            <p:ph idx="1"/>
          </p:nvPr>
        </p:nvSpPr>
        <p:spPr>
          <a:xfrm>
            <a:off x="457200" y="1021873"/>
            <a:ext cx="8369667" cy="5712798"/>
          </a:xfrm>
        </p:spPr>
        <p:txBody>
          <a:bodyPr>
            <a:normAutofit lnSpcReduction="10000"/>
          </a:bodyPr>
          <a:lstStyle/>
          <a:p>
            <a:r>
              <a:rPr lang="en-US" sz="2800" dirty="0" smtClean="0"/>
              <a:t>Less is more</a:t>
            </a:r>
          </a:p>
          <a:p>
            <a:r>
              <a:rPr lang="en-US" sz="2800" dirty="0" smtClean="0"/>
              <a:t>Need to be more clear with students about their goals and learning objectives</a:t>
            </a:r>
          </a:p>
          <a:p>
            <a:pPr lvl="1"/>
            <a:r>
              <a:rPr lang="en-US" sz="2400" dirty="0" smtClean="0"/>
              <a:t>It's not about getting the right answer, but understanding the answer they get and clearly communicating it</a:t>
            </a:r>
          </a:p>
          <a:p>
            <a:r>
              <a:rPr lang="en-US" sz="2800" dirty="0" smtClean="0"/>
              <a:t>Use this model to develop modular labs for gen </a:t>
            </a:r>
            <a:r>
              <a:rPr lang="en-US" sz="2800" dirty="0" err="1" smtClean="0"/>
              <a:t>chem</a:t>
            </a:r>
            <a:r>
              <a:rPr lang="en-US" sz="2800" dirty="0" smtClean="0"/>
              <a:t> on down  (incorporating inquiry </a:t>
            </a:r>
            <a:r>
              <a:rPr lang="en-US" sz="2800" smtClean="0"/>
              <a:t>starting with higher </a:t>
            </a:r>
            <a:r>
              <a:rPr lang="en-US" sz="2800" dirty="0" smtClean="0"/>
              <a:t>level classes)</a:t>
            </a:r>
          </a:p>
          <a:p>
            <a:r>
              <a:rPr lang="en-US" sz="2800" dirty="0" smtClean="0"/>
              <a:t>Apply quantitative measures of assessment to measure effectiveness of instruction</a:t>
            </a:r>
          </a:p>
          <a:p>
            <a:r>
              <a:rPr lang="en-US" sz="2800" dirty="0" smtClean="0"/>
              <a:t>Seek funding and ideas to promote development of new labs and access to greater number of students</a:t>
            </a:r>
            <a:endParaRPr lang="en-US" sz="2800" dirty="0"/>
          </a:p>
        </p:txBody>
      </p:sp>
    </p:spTree>
    <p:extLst>
      <p:ext uri="{BB962C8B-B14F-4D97-AF65-F5344CB8AC3E}">
        <p14:creationId xmlns:p14="http://schemas.microsoft.com/office/powerpoint/2010/main" val="42443394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314"/>
            <a:ext cx="8229600" cy="1143000"/>
          </a:xfrm>
        </p:spPr>
        <p:txBody>
          <a:bodyPr/>
          <a:lstStyle/>
          <a:p>
            <a:r>
              <a:rPr lang="en-US" dirty="0" smtClean="0"/>
              <a:t>Just in case slide: HRP assay data</a:t>
            </a:r>
            <a:endParaRPr lang="en-US" dirty="0"/>
          </a:p>
        </p:txBody>
      </p:sp>
      <p:graphicFrame>
        <p:nvGraphicFramePr>
          <p:cNvPr id="4" name="Chart 3"/>
          <p:cNvGraphicFramePr/>
          <p:nvPr>
            <p:extLst>
              <p:ext uri="{D42A27DB-BD31-4B8C-83A1-F6EECF244321}">
                <p14:modId xmlns:p14="http://schemas.microsoft.com/office/powerpoint/2010/main" val="2943120302"/>
              </p:ext>
            </p:extLst>
          </p:nvPr>
        </p:nvGraphicFramePr>
        <p:xfrm>
          <a:off x="0" y="111861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43586662"/>
              </p:ext>
            </p:extLst>
          </p:nvPr>
        </p:nvGraphicFramePr>
        <p:xfrm>
          <a:off x="4572000" y="111861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val="2630710888"/>
              </p:ext>
            </p:extLst>
          </p:nvPr>
        </p:nvGraphicFramePr>
        <p:xfrm>
          <a:off x="0" y="4021074"/>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ext uri="{D42A27DB-BD31-4B8C-83A1-F6EECF244321}">
                <p14:modId xmlns:p14="http://schemas.microsoft.com/office/powerpoint/2010/main" val="1094571556"/>
              </p:ext>
            </p:extLst>
          </p:nvPr>
        </p:nvGraphicFramePr>
        <p:xfrm>
          <a:off x="4572000" y="4017108"/>
          <a:ext cx="4381500" cy="266144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212496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75" y="121367"/>
            <a:ext cx="8686799" cy="798264"/>
          </a:xfrm>
        </p:spPr>
        <p:txBody>
          <a:bodyPr>
            <a:normAutofit/>
          </a:bodyPr>
          <a:lstStyle/>
          <a:p>
            <a:r>
              <a:rPr lang="en-US" dirty="0" smtClean="0"/>
              <a:t>Extra slide: References</a:t>
            </a:r>
            <a:endParaRPr lang="en-US" dirty="0"/>
          </a:p>
        </p:txBody>
      </p:sp>
      <p:sp>
        <p:nvSpPr>
          <p:cNvPr id="5" name="TextBox 4"/>
          <p:cNvSpPr txBox="1"/>
          <p:nvPr/>
        </p:nvSpPr>
        <p:spPr>
          <a:xfrm>
            <a:off x="0" y="919631"/>
            <a:ext cx="9144000" cy="600164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Weaver</a:t>
            </a:r>
            <a:r>
              <a:rPr lang="en-US" sz="1600" dirty="0"/>
              <a:t>, G. C., Russell, C. B., Wink, D. J. Inquiry-based and research-based laboratory pedagogies in undergraduate science. </a:t>
            </a:r>
            <a:r>
              <a:rPr lang="en-US" sz="1600" i="1" dirty="0"/>
              <a:t>Nature Chem. Bio.</a:t>
            </a:r>
            <a:r>
              <a:rPr lang="en-US" sz="1600" dirty="0"/>
              <a:t> </a:t>
            </a:r>
            <a:r>
              <a:rPr lang="en-US" sz="1600" b="1" dirty="0"/>
              <a:t>2008</a:t>
            </a:r>
            <a:r>
              <a:rPr lang="en-US" sz="1600" dirty="0"/>
              <a:t>. 4, 577-580</a:t>
            </a:r>
          </a:p>
          <a:p>
            <a:pPr marL="285750" indent="-285750">
              <a:buFont typeface="Arial" panose="020B0604020202020204" pitchFamily="34" charset="0"/>
              <a:buChar char="•"/>
            </a:pPr>
            <a:endParaRPr lang="en-US" sz="1600" dirty="0" smtClean="0"/>
          </a:p>
          <a:p>
            <a:r>
              <a:rPr lang="en-US" sz="1600" dirty="0" smtClean="0"/>
              <a:t>Lack of quantitative measures of effectiveness in implementing inquiry into undergraduate education</a:t>
            </a:r>
          </a:p>
          <a:p>
            <a:pPr marL="285750" indent="-285750">
              <a:buFont typeface="Arial" panose="020B0604020202020204" pitchFamily="34" charset="0"/>
              <a:buChar char="•"/>
            </a:pPr>
            <a:r>
              <a:rPr lang="en-US" sz="1600" dirty="0" smtClean="0"/>
              <a:t>Beck, C., Butler, A., da Silva K.B. Promoting Inquiry-Based Teaching in Laboratory Courses: Are We There Yet. </a:t>
            </a:r>
            <a:r>
              <a:rPr lang="en-US" sz="1600" i="1" dirty="0" smtClean="0"/>
              <a:t>CBE Life </a:t>
            </a:r>
            <a:r>
              <a:rPr lang="en-US" sz="1600" i="1" dirty="0" err="1" smtClean="0"/>
              <a:t>Sci</a:t>
            </a:r>
            <a:r>
              <a:rPr lang="en-US" sz="1600" i="1" dirty="0" smtClean="0"/>
              <a:t> Educ</a:t>
            </a:r>
            <a:r>
              <a:rPr lang="en-US" sz="1600" dirty="0" smtClean="0"/>
              <a:t>. </a:t>
            </a:r>
            <a:r>
              <a:rPr lang="en-US" sz="1600" b="1" dirty="0" smtClean="0"/>
              <a:t>2014</a:t>
            </a:r>
            <a:r>
              <a:rPr lang="en-US" sz="1600" dirty="0" smtClean="0"/>
              <a:t>. 13, 444-452</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r>
              <a:rPr lang="en-US" sz="1600" dirty="0"/>
              <a:t>Navigating the challenges of introducing inquiry based labs into science curricula: Student attitudes, instructor workload, </a:t>
            </a:r>
            <a:r>
              <a:rPr lang="en-US" sz="1600" dirty="0" smtClean="0"/>
              <a:t>funding.</a:t>
            </a:r>
            <a:endParaRPr lang="en-US" sz="1600" dirty="0"/>
          </a:p>
          <a:p>
            <a:pPr marL="285750" indent="-285750">
              <a:buFont typeface="Arial" panose="020B0604020202020204" pitchFamily="34" charset="0"/>
              <a:buChar char="•"/>
            </a:pPr>
            <a:r>
              <a:rPr lang="en-US" sz="1600" dirty="0" err="1" smtClean="0"/>
              <a:t>Facayode</a:t>
            </a:r>
            <a:r>
              <a:rPr lang="en-US" sz="1600" dirty="0"/>
              <a:t>, S. O. Guided-inquiry laboratory experiments in the analytical chemistry laboratory curriculum. </a:t>
            </a:r>
            <a:r>
              <a:rPr lang="en-US" sz="1600" i="1" dirty="0"/>
              <a:t>Anal </a:t>
            </a:r>
            <a:r>
              <a:rPr lang="en-US" sz="1600" i="1" dirty="0" err="1"/>
              <a:t>Bioanal</a:t>
            </a:r>
            <a:r>
              <a:rPr lang="en-US" sz="1600" i="1" dirty="0"/>
              <a:t> </a:t>
            </a:r>
            <a:r>
              <a:rPr lang="en-US" sz="1600" i="1" dirty="0" err="1"/>
              <a:t>Chem</a:t>
            </a:r>
            <a:r>
              <a:rPr lang="en-US" sz="1600" dirty="0"/>
              <a:t> </a:t>
            </a:r>
            <a:r>
              <a:rPr lang="en-US" sz="1600" b="1" dirty="0"/>
              <a:t>2014. </a:t>
            </a:r>
            <a:r>
              <a:rPr lang="en-US" sz="1600" dirty="0"/>
              <a:t>406, 1267–1271</a:t>
            </a:r>
            <a:r>
              <a:rPr lang="en-US" sz="1600" dirty="0" smtClean="0"/>
              <a:t>.</a:t>
            </a:r>
          </a:p>
          <a:p>
            <a:r>
              <a:rPr lang="en-US" sz="1600" dirty="0"/>
              <a:t>	</a:t>
            </a:r>
            <a:endParaRPr lang="en-US" sz="1600" dirty="0" smtClean="0"/>
          </a:p>
          <a:p>
            <a:r>
              <a:rPr lang="en-US" sz="1600" dirty="0" smtClean="0"/>
              <a:t>Stimulate student interest in science careers and retention in upper level science courses</a:t>
            </a:r>
            <a:endParaRPr lang="en-US" sz="1600" dirty="0"/>
          </a:p>
          <a:p>
            <a:pPr marL="285750" indent="-285750">
              <a:buFont typeface="Arial" panose="020B0604020202020204" pitchFamily="34" charset="0"/>
              <a:buChar char="•"/>
            </a:pPr>
            <a:r>
              <a:rPr lang="en-US" sz="1600" dirty="0" smtClean="0"/>
              <a:t>Kerr</a:t>
            </a:r>
            <a:r>
              <a:rPr lang="en-US" sz="1600" dirty="0"/>
              <a:t>, M. Yan, F. Incorporating Course-Based Undergraduate Research Experiences into Analytical Chemistry Laboratory Curricula. </a:t>
            </a:r>
            <a:r>
              <a:rPr lang="en-US" sz="1600" i="1" dirty="0"/>
              <a:t>J. Chem. Educ. </a:t>
            </a:r>
            <a:r>
              <a:rPr lang="en-US" sz="1600" dirty="0"/>
              <a:t>ASAP. </a:t>
            </a: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err="1" smtClean="0"/>
              <a:t>Karukstis</a:t>
            </a:r>
            <a:r>
              <a:rPr lang="en-US" sz="1600" dirty="0"/>
              <a:t>, K. K. Reinvigorating the Undergraduate Experience with a Research-Supportive Curriculum. J. Chem. Educ. 2004, 81 (7),938.</a:t>
            </a:r>
          </a:p>
          <a:p>
            <a:pPr marL="285750" indent="-285750">
              <a:buFont typeface="Arial" panose="020B0604020202020204" pitchFamily="34" charset="0"/>
              <a:buChar char="•"/>
            </a:pPr>
            <a:r>
              <a:rPr lang="en-US" sz="1600" dirty="0" err="1"/>
              <a:t>Tomasik</a:t>
            </a:r>
            <a:r>
              <a:rPr lang="en-US" sz="1600" dirty="0"/>
              <a:t>, J. H., </a:t>
            </a:r>
            <a:r>
              <a:rPr lang="en-US" sz="1600" dirty="0" err="1"/>
              <a:t>Cottone</a:t>
            </a:r>
            <a:r>
              <a:rPr lang="en-US" sz="1600" dirty="0"/>
              <a:t>, K. E., </a:t>
            </a:r>
            <a:r>
              <a:rPr lang="en-US" sz="1600" dirty="0" err="1"/>
              <a:t>Heethius</a:t>
            </a:r>
            <a:r>
              <a:rPr lang="en-US" sz="1600" dirty="0"/>
              <a:t>, M. T., Mueller, A. Development and Preliminary Impacts of the Implementation of an Authentic Research-Based Experiment in General Chemistry. </a:t>
            </a:r>
            <a:r>
              <a:rPr lang="en-US" sz="1600" i="1" dirty="0"/>
              <a:t>J. Chem. Educ.</a:t>
            </a:r>
            <a:r>
              <a:rPr lang="en-US" sz="1600" dirty="0"/>
              <a:t>, 2013, 90 (9), 1155–1161</a:t>
            </a:r>
          </a:p>
          <a:p>
            <a:pPr marL="285750" indent="-285750">
              <a:buFont typeface="Arial" panose="020B0604020202020204" pitchFamily="34" charset="0"/>
              <a:buChar char="•"/>
            </a:pPr>
            <a:endParaRPr lang="en-US" sz="1600" dirty="0" smtClean="0"/>
          </a:p>
          <a:p>
            <a:r>
              <a:rPr lang="en-US" sz="1600" dirty="0"/>
              <a:t>	</a:t>
            </a:r>
          </a:p>
        </p:txBody>
      </p:sp>
    </p:spTree>
    <p:extLst>
      <p:ext uri="{BB962C8B-B14F-4D97-AF65-F5344CB8AC3E}">
        <p14:creationId xmlns:p14="http://schemas.microsoft.com/office/powerpoint/2010/main" val="9597196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lame test"/>
          <p:cNvPicPr>
            <a:picLocks noChangeAspect="1" noChangeArrowheads="1"/>
          </p:cNvPicPr>
          <p:nvPr/>
        </p:nvPicPr>
        <p:blipFill rotWithShape="1">
          <a:blip r:embed="rId3">
            <a:extLst>
              <a:ext uri="{28A0092B-C50C-407E-A947-70E740481C1C}">
                <a14:useLocalDpi xmlns:a14="http://schemas.microsoft.com/office/drawing/2010/main" val="0"/>
              </a:ext>
            </a:extLst>
          </a:blip>
          <a:srcRect l="37327" r="46245"/>
          <a:stretch/>
        </p:blipFill>
        <p:spPr bwMode="auto">
          <a:xfrm>
            <a:off x="843194" y="1662556"/>
            <a:ext cx="666206" cy="11557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isopentyl acet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862" y="1856468"/>
            <a:ext cx="1554293" cy="5949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flame test"/>
          <p:cNvPicPr>
            <a:picLocks noChangeAspect="1" noChangeArrowheads="1"/>
          </p:cNvPicPr>
          <p:nvPr/>
        </p:nvPicPr>
        <p:blipFill rotWithShape="1">
          <a:blip r:embed="rId3">
            <a:extLst>
              <a:ext uri="{28A0092B-C50C-407E-A947-70E740481C1C}">
                <a14:useLocalDpi xmlns:a14="http://schemas.microsoft.com/office/drawing/2010/main" val="0"/>
              </a:ext>
            </a:extLst>
          </a:blip>
          <a:srcRect l="69431" r="7485"/>
          <a:stretch/>
        </p:blipFill>
        <p:spPr bwMode="auto">
          <a:xfrm>
            <a:off x="1509400" y="1662556"/>
            <a:ext cx="936170" cy="11557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1178827"/>
            <a:ext cx="6927668" cy="461665"/>
          </a:xfrm>
          <a:prstGeom prst="rect">
            <a:avLst/>
          </a:prstGeom>
        </p:spPr>
        <p:txBody>
          <a:bodyPr wrap="square">
            <a:spAutoFit/>
          </a:bodyPr>
          <a:lstStyle/>
          <a:p>
            <a:pPr marL="342900" indent="-342900">
              <a:buFont typeface="Arial" panose="020B0604020202020204" pitchFamily="34" charset="0"/>
              <a:buChar char="•"/>
            </a:pPr>
            <a:r>
              <a:rPr lang="en-US" sz="2400" dirty="0"/>
              <a:t>Connecting physical sciences to physical senses. </a:t>
            </a:r>
          </a:p>
        </p:txBody>
      </p:sp>
      <p:pic>
        <p:nvPicPr>
          <p:cNvPr id="1040" name="Picture 16" descr="Image result for extracting capsaicin from peppers"/>
          <p:cNvPicPr>
            <a:picLocks noChangeAspect="1" noChangeArrowheads="1"/>
          </p:cNvPicPr>
          <p:nvPr/>
        </p:nvPicPr>
        <p:blipFill rotWithShape="1">
          <a:blip r:embed="rId5">
            <a:extLst>
              <a:ext uri="{28A0092B-C50C-407E-A947-70E740481C1C}">
                <a14:useLocalDpi xmlns:a14="http://schemas.microsoft.com/office/drawing/2010/main" val="0"/>
              </a:ext>
            </a:extLst>
          </a:blip>
          <a:srcRect l="5340" t="24401" r="61713" b="60245"/>
          <a:stretch/>
        </p:blipFill>
        <p:spPr bwMode="auto">
          <a:xfrm>
            <a:off x="6065400" y="1654930"/>
            <a:ext cx="1854872" cy="6111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Image result for extracting capsaicin from peppers"/>
          <p:cNvPicPr>
            <a:picLocks noChangeAspect="1" noChangeArrowheads="1"/>
          </p:cNvPicPr>
          <p:nvPr/>
        </p:nvPicPr>
        <p:blipFill rotWithShape="1">
          <a:blip r:embed="rId5">
            <a:extLst>
              <a:ext uri="{28A0092B-C50C-407E-A947-70E740481C1C}">
                <a14:useLocalDpi xmlns:a14="http://schemas.microsoft.com/office/drawing/2010/main" val="0"/>
              </a:ext>
            </a:extLst>
          </a:blip>
          <a:srcRect l="52826" t="16886" r="16102" b="53059"/>
          <a:stretch/>
        </p:blipFill>
        <p:spPr bwMode="auto">
          <a:xfrm>
            <a:off x="6420152" y="2266100"/>
            <a:ext cx="1143095" cy="78177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extraction of caffeine from te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8815" y="1619847"/>
            <a:ext cx="1095802" cy="1241199"/>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a:spLocks noGrp="1"/>
          </p:cNvSpPr>
          <p:nvPr>
            <p:ph idx="1"/>
          </p:nvPr>
        </p:nvSpPr>
        <p:spPr>
          <a:xfrm>
            <a:off x="457200" y="3743709"/>
            <a:ext cx="7232470" cy="1709057"/>
          </a:xfrm>
        </p:spPr>
        <p:txBody>
          <a:bodyPr>
            <a:noAutofit/>
          </a:bodyPr>
          <a:lstStyle/>
          <a:p>
            <a:r>
              <a:rPr lang="en-US" sz="2400" dirty="0"/>
              <a:t>Differentiating instruction</a:t>
            </a:r>
          </a:p>
          <a:p>
            <a:pPr lvl="1"/>
            <a:r>
              <a:rPr lang="en-US" sz="2000" dirty="0"/>
              <a:t>Multi-modal: Visual, palatable, kinesthetic </a:t>
            </a:r>
          </a:p>
          <a:p>
            <a:pPr lvl="1"/>
            <a:r>
              <a:rPr lang="en-US" sz="2000" dirty="0"/>
              <a:t>Incorporate group work and intergroup collaboration</a:t>
            </a:r>
          </a:p>
          <a:p>
            <a:pPr lvl="1"/>
            <a:r>
              <a:rPr lang="en-US" sz="2000" dirty="0"/>
              <a:t>Assessment strategies: formal/informal assessment</a:t>
            </a:r>
          </a:p>
          <a:p>
            <a:r>
              <a:rPr lang="en-US" sz="2400" dirty="0"/>
              <a:t>Motivate students toward inquiry</a:t>
            </a:r>
          </a:p>
        </p:txBody>
      </p:sp>
      <p:pic>
        <p:nvPicPr>
          <p:cNvPr id="1044" name="Picture 20" descr="Image result for differentiated instruction"/>
          <p:cNvPicPr>
            <a:picLocks noChangeAspect="1" noChangeArrowheads="1"/>
          </p:cNvPicPr>
          <p:nvPr/>
        </p:nvPicPr>
        <p:blipFill rotWithShape="1">
          <a:blip r:embed="rId7">
            <a:extLst>
              <a:ext uri="{28A0092B-C50C-407E-A947-70E740481C1C}">
                <a14:useLocalDpi xmlns:a14="http://schemas.microsoft.com/office/drawing/2010/main" val="0"/>
              </a:ext>
            </a:extLst>
          </a:blip>
          <a:srcRect l="22336" t="27589" r="17019" b="9208"/>
          <a:stretch/>
        </p:blipFill>
        <p:spPr bwMode="auto">
          <a:xfrm>
            <a:off x="6758241" y="3658355"/>
            <a:ext cx="2385759" cy="1879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47822" y="286993"/>
            <a:ext cx="7406579" cy="584775"/>
          </a:xfrm>
          <a:prstGeom prst="rect">
            <a:avLst/>
          </a:prstGeom>
        </p:spPr>
        <p:txBody>
          <a:bodyPr wrap="none">
            <a:spAutoFit/>
          </a:bodyPr>
          <a:lstStyle/>
          <a:p>
            <a:r>
              <a:rPr lang="en-US" sz="3200" dirty="0"/>
              <a:t>Relating Abstract Concepts to Student Lives</a:t>
            </a:r>
          </a:p>
        </p:txBody>
      </p:sp>
    </p:spTree>
    <p:extLst>
      <p:ext uri="{BB962C8B-B14F-4D97-AF65-F5344CB8AC3E}">
        <p14:creationId xmlns:p14="http://schemas.microsoft.com/office/powerpoint/2010/main" val="21784136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75" y="121367"/>
            <a:ext cx="8686799" cy="798264"/>
          </a:xfrm>
        </p:spPr>
        <p:txBody>
          <a:bodyPr>
            <a:normAutofit/>
          </a:bodyPr>
          <a:lstStyle/>
          <a:p>
            <a:r>
              <a:rPr lang="en-US" dirty="0"/>
              <a:t>Implementing inquiry</a:t>
            </a:r>
          </a:p>
        </p:txBody>
      </p:sp>
      <p:pic>
        <p:nvPicPr>
          <p:cNvPr id="6" name="Picture 5"/>
          <p:cNvPicPr>
            <a:picLocks noChangeAspect="1"/>
          </p:cNvPicPr>
          <p:nvPr/>
        </p:nvPicPr>
        <p:blipFill>
          <a:blip r:embed="rId3"/>
          <a:stretch>
            <a:fillRect/>
          </a:stretch>
        </p:blipFill>
        <p:spPr>
          <a:xfrm>
            <a:off x="1053025" y="919631"/>
            <a:ext cx="7033297" cy="2867603"/>
          </a:xfrm>
          <a:prstGeom prst="rect">
            <a:avLst/>
          </a:prstGeom>
        </p:spPr>
      </p:pic>
      <p:sp>
        <p:nvSpPr>
          <p:cNvPr id="4" name="TextBox 3"/>
          <p:cNvSpPr txBox="1"/>
          <p:nvPr/>
        </p:nvSpPr>
        <p:spPr>
          <a:xfrm>
            <a:off x="226275" y="3995678"/>
            <a:ext cx="8686799" cy="2292935"/>
          </a:xfrm>
          <a:prstGeom prst="rect">
            <a:avLst/>
          </a:prstGeom>
          <a:noFill/>
        </p:spPr>
        <p:txBody>
          <a:bodyPr wrap="square" rtlCol="0">
            <a:spAutoFit/>
          </a:bodyPr>
          <a:lstStyle/>
          <a:p>
            <a:r>
              <a:rPr lang="en-US" sz="2000" b="1" u="sng" dirty="0" smtClean="0"/>
              <a:t>Challenges</a:t>
            </a:r>
          </a:p>
          <a:p>
            <a:pPr>
              <a:spcAft>
                <a:spcPts val="600"/>
              </a:spcAft>
            </a:pPr>
            <a:r>
              <a:rPr lang="en-US" dirty="0"/>
              <a:t>Lack of quantitative measures of effectiveness in implementing inquiry into undergraduate </a:t>
            </a:r>
            <a:r>
              <a:rPr lang="en-US" dirty="0" smtClean="0"/>
              <a:t>education (Beck </a:t>
            </a:r>
            <a:r>
              <a:rPr lang="en-US" i="1" dirty="0" smtClean="0"/>
              <a:t>et al</a:t>
            </a:r>
            <a:r>
              <a:rPr lang="en-US" dirty="0" smtClean="0"/>
              <a:t>, </a:t>
            </a:r>
            <a:r>
              <a:rPr lang="en-US" b="1" dirty="0" smtClean="0"/>
              <a:t>2014)</a:t>
            </a:r>
            <a:r>
              <a:rPr lang="en-US" dirty="0" smtClean="0"/>
              <a:t>. </a:t>
            </a:r>
            <a:endParaRPr lang="en-US" dirty="0"/>
          </a:p>
          <a:p>
            <a:pPr>
              <a:spcAft>
                <a:spcPts val="600"/>
              </a:spcAft>
            </a:pPr>
            <a:r>
              <a:rPr lang="en-US" dirty="0"/>
              <a:t>Navigating the challenges of introducing inquiry based labs into science curricula: Student attitudes, instructor workload, </a:t>
            </a:r>
            <a:r>
              <a:rPr lang="en-US" dirty="0" smtClean="0"/>
              <a:t>funding. (</a:t>
            </a:r>
            <a:r>
              <a:rPr lang="en-US" dirty="0" err="1" smtClean="0"/>
              <a:t>Facayode</a:t>
            </a:r>
            <a:r>
              <a:rPr lang="en-US" dirty="0" smtClean="0"/>
              <a:t>, </a:t>
            </a:r>
            <a:r>
              <a:rPr lang="en-US" b="1" dirty="0" smtClean="0"/>
              <a:t>2014)</a:t>
            </a:r>
            <a:endParaRPr lang="en-US" dirty="0"/>
          </a:p>
          <a:p>
            <a:pPr>
              <a:spcAft>
                <a:spcPts val="600"/>
              </a:spcAft>
            </a:pPr>
            <a:r>
              <a:rPr lang="en-US" dirty="0"/>
              <a:t>Stimulate student interest in science careers and retention in upper level science </a:t>
            </a:r>
            <a:r>
              <a:rPr lang="en-US" dirty="0" smtClean="0"/>
              <a:t>courses. (Kerr and Yan, </a:t>
            </a:r>
            <a:r>
              <a:rPr lang="en-US" b="1" dirty="0" smtClean="0"/>
              <a:t>2016</a:t>
            </a:r>
            <a:r>
              <a:rPr lang="en-US" dirty="0" smtClean="0"/>
              <a:t>).</a:t>
            </a:r>
            <a:endParaRPr lang="en-US" dirty="0"/>
          </a:p>
        </p:txBody>
      </p:sp>
    </p:spTree>
    <p:extLst>
      <p:ext uri="{BB962C8B-B14F-4D97-AF65-F5344CB8AC3E}">
        <p14:creationId xmlns:p14="http://schemas.microsoft.com/office/powerpoint/2010/main" val="40919043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75" y="16871"/>
            <a:ext cx="8686799" cy="798264"/>
          </a:xfrm>
        </p:spPr>
        <p:txBody>
          <a:bodyPr>
            <a:normAutofit fontScale="90000"/>
          </a:bodyPr>
          <a:lstStyle/>
          <a:p>
            <a:r>
              <a:rPr lang="en-US" dirty="0"/>
              <a:t>How do we get students to do “science”?</a:t>
            </a:r>
          </a:p>
        </p:txBody>
      </p:sp>
      <p:sp>
        <p:nvSpPr>
          <p:cNvPr id="7" name="TextBox 6"/>
          <p:cNvSpPr txBox="1"/>
          <p:nvPr/>
        </p:nvSpPr>
        <p:spPr>
          <a:xfrm>
            <a:off x="592622" y="1495076"/>
            <a:ext cx="1635191" cy="400110"/>
          </a:xfrm>
          <a:prstGeom prst="rect">
            <a:avLst/>
          </a:prstGeom>
          <a:noFill/>
        </p:spPr>
        <p:txBody>
          <a:bodyPr wrap="none" rtlCol="0">
            <a:spAutoFit/>
          </a:bodyPr>
          <a:lstStyle/>
          <a:p>
            <a:r>
              <a:rPr lang="en-US" sz="2000" u="sng" dirty="0"/>
              <a:t>Pique interest</a:t>
            </a:r>
          </a:p>
        </p:txBody>
      </p:sp>
      <p:pic>
        <p:nvPicPr>
          <p:cNvPr id="1026" name="Picture 2" descr="Image result for habanero"/>
          <p:cNvPicPr>
            <a:picLocks noChangeAspect="1" noChangeArrowheads="1"/>
          </p:cNvPicPr>
          <p:nvPr/>
        </p:nvPicPr>
        <p:blipFill rotWithShape="1">
          <a:blip r:embed="rId3">
            <a:extLst>
              <a:ext uri="{28A0092B-C50C-407E-A947-70E740481C1C}">
                <a14:useLocalDpi xmlns:a14="http://schemas.microsoft.com/office/drawing/2010/main" val="0"/>
              </a:ext>
            </a:extLst>
          </a:blip>
          <a:srcRect l="2402" t="13804" b="10493"/>
          <a:stretch/>
        </p:blipFill>
        <p:spPr bwMode="auto">
          <a:xfrm>
            <a:off x="906254" y="1895186"/>
            <a:ext cx="1007925" cy="7818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10121" y="4496358"/>
            <a:ext cx="1912447" cy="400110"/>
          </a:xfrm>
          <a:prstGeom prst="rect">
            <a:avLst/>
          </a:prstGeom>
          <a:noFill/>
        </p:spPr>
        <p:txBody>
          <a:bodyPr wrap="none" rtlCol="0">
            <a:spAutoFit/>
          </a:bodyPr>
          <a:lstStyle/>
          <a:p>
            <a:r>
              <a:rPr lang="en-US" sz="2000" u="sng" dirty="0"/>
              <a:t>Form hypothesis</a:t>
            </a:r>
          </a:p>
        </p:txBody>
      </p:sp>
      <p:graphicFrame>
        <p:nvGraphicFramePr>
          <p:cNvPr id="13" name="Chart 12"/>
          <p:cNvGraphicFramePr>
            <a:graphicFrameLocks/>
          </p:cNvGraphicFramePr>
          <p:nvPr>
            <p:extLst>
              <p:ext uri="{D42A27DB-BD31-4B8C-83A1-F6EECF244321}">
                <p14:modId xmlns:p14="http://schemas.microsoft.com/office/powerpoint/2010/main" val="126013622"/>
              </p:ext>
            </p:extLst>
          </p:nvPr>
        </p:nvGraphicFramePr>
        <p:xfrm>
          <a:off x="410121" y="4822177"/>
          <a:ext cx="1783406" cy="1226198"/>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4756386" y="4466290"/>
            <a:ext cx="1729833" cy="400110"/>
          </a:xfrm>
          <a:prstGeom prst="rect">
            <a:avLst/>
          </a:prstGeom>
          <a:noFill/>
        </p:spPr>
        <p:txBody>
          <a:bodyPr wrap="none" rtlCol="0">
            <a:spAutoFit/>
          </a:bodyPr>
          <a:lstStyle/>
          <a:p>
            <a:r>
              <a:rPr lang="en-US" sz="2000" u="sng" dirty="0"/>
              <a:t>Make mistakes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3303" y="1848705"/>
            <a:ext cx="830947" cy="1329515"/>
          </a:xfrm>
          <a:prstGeom prst="rect">
            <a:avLst/>
          </a:prstGeom>
        </p:spPr>
      </p:pic>
      <p:sp>
        <p:nvSpPr>
          <p:cNvPr id="18" name="TextBox 17"/>
          <p:cNvSpPr txBox="1"/>
          <p:nvPr/>
        </p:nvSpPr>
        <p:spPr>
          <a:xfrm>
            <a:off x="2642231" y="1478483"/>
            <a:ext cx="2772490" cy="400110"/>
          </a:xfrm>
          <a:prstGeom prst="rect">
            <a:avLst/>
          </a:prstGeom>
          <a:noFill/>
        </p:spPr>
        <p:txBody>
          <a:bodyPr wrap="none" rtlCol="0">
            <a:spAutoFit/>
          </a:bodyPr>
          <a:lstStyle/>
          <a:p>
            <a:r>
              <a:rPr lang="en-US" sz="2000" u="sng" dirty="0"/>
              <a:t>Provide tools/instruction</a:t>
            </a:r>
          </a:p>
        </p:txBody>
      </p:sp>
      <p:sp>
        <p:nvSpPr>
          <p:cNvPr id="19" name="TextBox 18"/>
          <p:cNvSpPr txBox="1"/>
          <p:nvPr/>
        </p:nvSpPr>
        <p:spPr>
          <a:xfrm>
            <a:off x="2301530" y="4481897"/>
            <a:ext cx="2448619" cy="1015663"/>
          </a:xfrm>
          <a:prstGeom prst="rect">
            <a:avLst/>
          </a:prstGeom>
          <a:noFill/>
        </p:spPr>
        <p:txBody>
          <a:bodyPr wrap="none" rtlCol="0">
            <a:spAutoFit/>
          </a:bodyPr>
          <a:lstStyle/>
          <a:p>
            <a:r>
              <a:rPr lang="en-US" sz="2000" u="sng" dirty="0"/>
              <a:t>Method optimization </a:t>
            </a:r>
          </a:p>
          <a:p>
            <a:r>
              <a:rPr lang="en-US" sz="2000" dirty="0"/>
              <a:t>-Capsaicin extraction</a:t>
            </a:r>
          </a:p>
          <a:p>
            <a:r>
              <a:rPr lang="en-US" sz="2000" dirty="0"/>
              <a:t>-HPLC analysis</a:t>
            </a:r>
          </a:p>
        </p:txBody>
      </p:sp>
      <p:sp>
        <p:nvSpPr>
          <p:cNvPr id="21" name="TextBox 20"/>
          <p:cNvSpPr txBox="1"/>
          <p:nvPr/>
        </p:nvSpPr>
        <p:spPr>
          <a:xfrm>
            <a:off x="5822804" y="1501168"/>
            <a:ext cx="3090270" cy="400110"/>
          </a:xfrm>
          <a:prstGeom prst="rect">
            <a:avLst/>
          </a:prstGeom>
          <a:noFill/>
        </p:spPr>
        <p:txBody>
          <a:bodyPr wrap="none" rtlCol="0">
            <a:spAutoFit/>
          </a:bodyPr>
          <a:lstStyle/>
          <a:p>
            <a:r>
              <a:rPr lang="en-US" sz="2000" u="sng" dirty="0"/>
              <a:t>Provide support/confidence</a:t>
            </a:r>
          </a:p>
        </p:txBody>
      </p:sp>
      <p:sp>
        <p:nvSpPr>
          <p:cNvPr id="11" name="AutoShape 10" descr="Image result for trum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http://www.palmbeachpost.com/rf/image_large/Pub/p7/CmgSharedContent/2016/02/29/Images/photos.medleyphoto.884892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8152" y="4822177"/>
            <a:ext cx="1560313" cy="103955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722572" y="4481148"/>
            <a:ext cx="2033634" cy="400110"/>
          </a:xfrm>
          <a:prstGeom prst="rect">
            <a:avLst/>
          </a:prstGeom>
          <a:noFill/>
        </p:spPr>
        <p:txBody>
          <a:bodyPr wrap="none" rtlCol="0">
            <a:spAutoFit/>
          </a:bodyPr>
          <a:lstStyle/>
          <a:p>
            <a:r>
              <a:rPr lang="en-US" sz="2000" u="sng" dirty="0"/>
              <a:t>Revise hypothesis</a:t>
            </a:r>
          </a:p>
        </p:txBody>
      </p:sp>
      <p:graphicFrame>
        <p:nvGraphicFramePr>
          <p:cNvPr id="26" name="Chart 25"/>
          <p:cNvGraphicFramePr>
            <a:graphicFrameLocks/>
          </p:cNvGraphicFramePr>
          <p:nvPr>
            <p:extLst>
              <p:ext uri="{D42A27DB-BD31-4B8C-83A1-F6EECF244321}">
                <p14:modId xmlns:p14="http://schemas.microsoft.com/office/powerpoint/2010/main" val="3194096358"/>
              </p:ext>
            </p:extLst>
          </p:nvPr>
        </p:nvGraphicFramePr>
        <p:xfrm>
          <a:off x="6858000" y="4822177"/>
          <a:ext cx="1809750" cy="1149997"/>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3"/>
          <p:cNvSpPr txBox="1"/>
          <p:nvPr/>
        </p:nvSpPr>
        <p:spPr>
          <a:xfrm>
            <a:off x="2868682" y="971654"/>
            <a:ext cx="2819170" cy="584775"/>
          </a:xfrm>
          <a:prstGeom prst="rect">
            <a:avLst/>
          </a:prstGeom>
          <a:noFill/>
        </p:spPr>
        <p:txBody>
          <a:bodyPr wrap="none" rtlCol="0">
            <a:spAutoFit/>
          </a:bodyPr>
          <a:lstStyle/>
          <a:p>
            <a:r>
              <a:rPr lang="en-US" sz="3200" dirty="0"/>
              <a:t>Instructor’s role</a:t>
            </a:r>
          </a:p>
        </p:txBody>
      </p:sp>
      <p:sp>
        <p:nvSpPr>
          <p:cNvPr id="28" name="TextBox 27"/>
          <p:cNvSpPr txBox="1"/>
          <p:nvPr/>
        </p:nvSpPr>
        <p:spPr>
          <a:xfrm>
            <a:off x="2900493" y="3918413"/>
            <a:ext cx="2495427" cy="584775"/>
          </a:xfrm>
          <a:prstGeom prst="rect">
            <a:avLst/>
          </a:prstGeom>
          <a:noFill/>
        </p:spPr>
        <p:txBody>
          <a:bodyPr wrap="none" rtlCol="0">
            <a:spAutoFit/>
          </a:bodyPr>
          <a:lstStyle/>
          <a:p>
            <a:r>
              <a:rPr lang="en-US" sz="3200" dirty="0"/>
              <a:t>Student’s role</a:t>
            </a:r>
          </a:p>
        </p:txBody>
      </p:sp>
      <p:pic>
        <p:nvPicPr>
          <p:cNvPr id="1030" name="Picture 6" descr="Image result for a supportive teacher carto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0451" y="1853369"/>
            <a:ext cx="1981200" cy="14996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roviding suppo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266" y="1949853"/>
            <a:ext cx="1939345" cy="121209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Curved Up 11"/>
          <p:cNvSpPr/>
          <p:nvPr/>
        </p:nvSpPr>
        <p:spPr>
          <a:xfrm>
            <a:off x="3396562" y="5972174"/>
            <a:ext cx="4036318" cy="604087"/>
          </a:xfrm>
          <a:prstGeom prst="curvedUpArrow">
            <a:avLst/>
          </a:prstGeom>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63186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77" y="108468"/>
            <a:ext cx="8767091" cy="897597"/>
          </a:xfrm>
        </p:spPr>
        <p:txBody>
          <a:bodyPr>
            <a:normAutofit fontScale="90000"/>
          </a:bodyPr>
          <a:lstStyle/>
          <a:p>
            <a:r>
              <a:rPr lang="en-US" dirty="0" smtClean="0"/>
              <a:t>Transition from student to professional</a:t>
            </a:r>
            <a:endParaRPr lang="en-US" dirty="0"/>
          </a:p>
        </p:txBody>
      </p:sp>
      <p:sp>
        <p:nvSpPr>
          <p:cNvPr id="5" name="Content Placeholder 4"/>
          <p:cNvSpPr>
            <a:spLocks noGrp="1"/>
          </p:cNvSpPr>
          <p:nvPr>
            <p:ph idx="1"/>
          </p:nvPr>
        </p:nvSpPr>
        <p:spPr>
          <a:xfrm>
            <a:off x="784488" y="5805300"/>
            <a:ext cx="7690010" cy="1052700"/>
          </a:xfrm>
        </p:spPr>
        <p:txBody>
          <a:bodyPr>
            <a:normAutofit/>
          </a:bodyPr>
          <a:lstStyle/>
          <a:p>
            <a:pPr marL="0" indent="0" algn="ctr">
              <a:buNone/>
            </a:pPr>
            <a:r>
              <a:rPr lang="en-US" sz="2400" dirty="0" smtClean="0"/>
              <a:t>These activities are difficult to achieve in a traditional three hour lab session, so we changed the format.</a:t>
            </a:r>
          </a:p>
        </p:txBody>
      </p:sp>
      <p:sp>
        <p:nvSpPr>
          <p:cNvPr id="3" name="TextBox 2"/>
          <p:cNvSpPr txBox="1"/>
          <p:nvPr/>
        </p:nvSpPr>
        <p:spPr>
          <a:xfrm>
            <a:off x="641594" y="740320"/>
            <a:ext cx="7832904" cy="1061829"/>
          </a:xfrm>
          <a:prstGeom prst="rect">
            <a:avLst/>
          </a:prstGeom>
          <a:noFill/>
        </p:spPr>
        <p:txBody>
          <a:bodyPr wrap="square" rtlCol="0">
            <a:spAutoFit/>
          </a:bodyPr>
          <a:lstStyle/>
          <a:p>
            <a:r>
              <a:rPr lang="en-US" sz="2100" dirty="0" smtClean="0"/>
              <a:t>Student Comment: “Descriptions of the lab from Standard Methods wasn’t really clear. It looked more like a reference for professionals than a guide for people performing it for the first time”</a:t>
            </a:r>
            <a:endParaRPr lang="en-US" sz="2100" dirty="0"/>
          </a:p>
        </p:txBody>
      </p:sp>
      <p:grpSp>
        <p:nvGrpSpPr>
          <p:cNvPr id="32" name="Group 31"/>
          <p:cNvGrpSpPr/>
          <p:nvPr/>
        </p:nvGrpSpPr>
        <p:grpSpPr>
          <a:xfrm>
            <a:off x="1114797" y="2400530"/>
            <a:ext cx="2712725" cy="784830"/>
            <a:chOff x="708017" y="1924123"/>
            <a:chExt cx="2712725" cy="784830"/>
          </a:xfrm>
        </p:grpSpPr>
        <p:sp>
          <p:nvSpPr>
            <p:cNvPr id="17" name="Rounded Rectangle 16"/>
            <p:cNvSpPr/>
            <p:nvPr/>
          </p:nvSpPr>
          <p:spPr>
            <a:xfrm>
              <a:off x="800350" y="1924123"/>
              <a:ext cx="2620392" cy="784830"/>
            </a:xfrm>
            <a:prstGeom prst="roundRect">
              <a:avLst/>
            </a:prstGeom>
            <a:gradFill>
              <a:gsLst>
                <a:gs pos="0">
                  <a:schemeClr val="tx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08017" y="1934144"/>
              <a:ext cx="184666" cy="369332"/>
            </a:xfrm>
            <a:prstGeom prst="rect">
              <a:avLst/>
            </a:prstGeom>
            <a:noFill/>
          </p:spPr>
          <p:txBody>
            <a:bodyPr wrap="none" rtlCol="0">
              <a:spAutoFit/>
            </a:bodyPr>
            <a:lstStyle/>
            <a:p>
              <a:pPr algn="ctr"/>
              <a:endParaRPr lang="en-US" dirty="0"/>
            </a:p>
          </p:txBody>
        </p:sp>
        <p:sp>
          <p:nvSpPr>
            <p:cNvPr id="6" name="TextBox 5"/>
            <p:cNvSpPr txBox="1"/>
            <p:nvPr/>
          </p:nvSpPr>
          <p:spPr>
            <a:xfrm>
              <a:off x="766409" y="1980310"/>
              <a:ext cx="2479521" cy="646331"/>
            </a:xfrm>
            <a:prstGeom prst="rect">
              <a:avLst/>
            </a:prstGeom>
            <a:noFill/>
            <a:ln>
              <a:noFill/>
            </a:ln>
            <a:effectLst/>
          </p:spPr>
          <p:txBody>
            <a:bodyPr wrap="square" rtlCol="0">
              <a:spAutoFit/>
            </a:bodyPr>
            <a:lstStyle/>
            <a:p>
              <a:pPr algn="ctr"/>
              <a:r>
                <a:rPr lang="en-US" b="1" dirty="0" smtClean="0"/>
                <a:t>Lab competence with </a:t>
              </a:r>
              <a:r>
                <a:rPr lang="en-US" b="1" dirty="0"/>
                <a:t>a basic protocol </a:t>
              </a:r>
            </a:p>
          </p:txBody>
        </p:sp>
      </p:grpSp>
      <p:grpSp>
        <p:nvGrpSpPr>
          <p:cNvPr id="31" name="Group 30"/>
          <p:cNvGrpSpPr/>
          <p:nvPr/>
        </p:nvGrpSpPr>
        <p:grpSpPr>
          <a:xfrm>
            <a:off x="1395098" y="3297474"/>
            <a:ext cx="2230501" cy="493622"/>
            <a:chOff x="708017" y="2820180"/>
            <a:chExt cx="2043957" cy="493622"/>
          </a:xfrm>
        </p:grpSpPr>
        <p:sp>
          <p:nvSpPr>
            <p:cNvPr id="18" name="Rounded Rectangle 17"/>
            <p:cNvSpPr/>
            <p:nvPr/>
          </p:nvSpPr>
          <p:spPr>
            <a:xfrm>
              <a:off x="708017" y="2820180"/>
              <a:ext cx="2043957" cy="493622"/>
            </a:xfrm>
            <a:prstGeom prst="roundRect">
              <a:avLst/>
            </a:prstGeom>
            <a:gradFill>
              <a:gsLst>
                <a:gs pos="0">
                  <a:schemeClr val="tx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70471" y="2882325"/>
              <a:ext cx="1762844" cy="369332"/>
            </a:xfrm>
            <a:prstGeom prst="rect">
              <a:avLst/>
            </a:prstGeom>
            <a:noFill/>
          </p:spPr>
          <p:txBody>
            <a:bodyPr wrap="none" rtlCol="0">
              <a:spAutoFit/>
            </a:bodyPr>
            <a:lstStyle/>
            <a:p>
              <a:pPr algn="ctr"/>
              <a:r>
                <a:rPr lang="en-US" b="1" dirty="0"/>
                <a:t>Working in </a:t>
              </a:r>
              <a:r>
                <a:rPr lang="en-US" b="1" dirty="0" smtClean="0"/>
                <a:t>groups</a:t>
              </a:r>
              <a:endParaRPr lang="en-US" b="1" dirty="0"/>
            </a:p>
          </p:txBody>
        </p:sp>
      </p:grpSp>
      <p:grpSp>
        <p:nvGrpSpPr>
          <p:cNvPr id="30" name="Group 29"/>
          <p:cNvGrpSpPr/>
          <p:nvPr/>
        </p:nvGrpSpPr>
        <p:grpSpPr>
          <a:xfrm>
            <a:off x="1346136" y="3886320"/>
            <a:ext cx="2328426" cy="923330"/>
            <a:chOff x="829545" y="3384898"/>
            <a:chExt cx="2328426" cy="923330"/>
          </a:xfrm>
        </p:grpSpPr>
        <p:sp>
          <p:nvSpPr>
            <p:cNvPr id="19" name="Rounded Rectangle 18"/>
            <p:cNvSpPr/>
            <p:nvPr/>
          </p:nvSpPr>
          <p:spPr>
            <a:xfrm>
              <a:off x="892682" y="3397961"/>
              <a:ext cx="2202153" cy="877233"/>
            </a:xfrm>
            <a:prstGeom prst="roundRect">
              <a:avLst/>
            </a:prstGeom>
            <a:gradFill>
              <a:gsLst>
                <a:gs pos="0">
                  <a:schemeClr val="tx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29545" y="3384898"/>
              <a:ext cx="2328426" cy="923330"/>
            </a:xfrm>
            <a:prstGeom prst="rect">
              <a:avLst/>
            </a:prstGeom>
            <a:noFill/>
          </p:spPr>
          <p:txBody>
            <a:bodyPr wrap="square" rtlCol="0">
              <a:spAutoFit/>
            </a:bodyPr>
            <a:lstStyle/>
            <a:p>
              <a:pPr algn="ctr"/>
              <a:r>
                <a:rPr lang="en-US" b="1" dirty="0"/>
                <a:t>Troubleshooting </a:t>
              </a:r>
              <a:r>
                <a:rPr lang="en-US" b="1" dirty="0" smtClean="0"/>
                <a:t>experimental parameters</a:t>
              </a:r>
              <a:endParaRPr lang="en-US" b="1" dirty="0"/>
            </a:p>
          </p:txBody>
        </p:sp>
      </p:grpSp>
      <p:grpSp>
        <p:nvGrpSpPr>
          <p:cNvPr id="29" name="Group 28"/>
          <p:cNvGrpSpPr/>
          <p:nvPr/>
        </p:nvGrpSpPr>
        <p:grpSpPr>
          <a:xfrm>
            <a:off x="915941" y="4900365"/>
            <a:ext cx="3110438" cy="662033"/>
            <a:chOff x="625539" y="4545645"/>
            <a:chExt cx="3110438" cy="662033"/>
          </a:xfrm>
        </p:grpSpPr>
        <p:sp>
          <p:nvSpPr>
            <p:cNvPr id="20" name="Rounded Rectangle 19"/>
            <p:cNvSpPr/>
            <p:nvPr/>
          </p:nvSpPr>
          <p:spPr>
            <a:xfrm>
              <a:off x="625539" y="4545645"/>
              <a:ext cx="3110438" cy="625485"/>
            </a:xfrm>
            <a:prstGeom prst="roundRect">
              <a:avLst/>
            </a:prstGeom>
            <a:gradFill>
              <a:gsLst>
                <a:gs pos="0">
                  <a:schemeClr val="tx2">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64926" y="4561347"/>
              <a:ext cx="3071051" cy="646331"/>
            </a:xfrm>
            <a:prstGeom prst="rect">
              <a:avLst/>
            </a:prstGeom>
            <a:noFill/>
          </p:spPr>
          <p:txBody>
            <a:bodyPr wrap="square" rtlCol="0">
              <a:spAutoFit/>
            </a:bodyPr>
            <a:lstStyle/>
            <a:p>
              <a:pPr algn="ctr"/>
              <a:r>
                <a:rPr lang="en-US" b="1" dirty="0" smtClean="0"/>
                <a:t>Options to support </a:t>
              </a:r>
              <a:r>
                <a:rPr lang="en-US" b="1" dirty="0"/>
                <a:t>differentiation/student </a:t>
              </a:r>
              <a:r>
                <a:rPr lang="en-US" b="1" dirty="0" smtClean="0"/>
                <a:t>voice</a:t>
              </a:r>
              <a:endParaRPr lang="en-US" b="1" dirty="0"/>
            </a:p>
          </p:txBody>
        </p:sp>
      </p:grpSp>
      <p:sp>
        <p:nvSpPr>
          <p:cNvPr id="34" name="TextBox 33"/>
          <p:cNvSpPr txBox="1"/>
          <p:nvPr/>
        </p:nvSpPr>
        <p:spPr>
          <a:xfrm>
            <a:off x="617896" y="1925802"/>
            <a:ext cx="3706527" cy="461665"/>
          </a:xfrm>
          <a:prstGeom prst="rect">
            <a:avLst/>
          </a:prstGeom>
          <a:noFill/>
        </p:spPr>
        <p:txBody>
          <a:bodyPr wrap="none" rtlCol="0">
            <a:spAutoFit/>
          </a:bodyPr>
          <a:lstStyle/>
          <a:p>
            <a:r>
              <a:rPr lang="en-US" sz="2400" b="1" u="sng" dirty="0" smtClean="0"/>
              <a:t>Desired Student Experience</a:t>
            </a:r>
            <a:endParaRPr lang="en-US" sz="2400" b="1" u="sng" dirty="0"/>
          </a:p>
        </p:txBody>
      </p:sp>
      <p:grpSp>
        <p:nvGrpSpPr>
          <p:cNvPr id="37" name="Group 36"/>
          <p:cNvGrpSpPr/>
          <p:nvPr/>
        </p:nvGrpSpPr>
        <p:grpSpPr>
          <a:xfrm>
            <a:off x="4197730" y="1567787"/>
            <a:ext cx="4464585" cy="4083625"/>
            <a:chOff x="4550431" y="1663002"/>
            <a:chExt cx="4464585" cy="4083625"/>
          </a:xfrm>
        </p:grpSpPr>
        <p:grpSp>
          <p:nvGrpSpPr>
            <p:cNvPr id="33" name="Group 32"/>
            <p:cNvGrpSpPr/>
            <p:nvPr/>
          </p:nvGrpSpPr>
          <p:grpSpPr>
            <a:xfrm>
              <a:off x="4550431" y="2494237"/>
              <a:ext cx="4410691" cy="764151"/>
              <a:chOff x="4448437" y="1768475"/>
              <a:chExt cx="4410691" cy="710252"/>
            </a:xfrm>
          </p:grpSpPr>
          <p:sp>
            <p:nvSpPr>
              <p:cNvPr id="21" name="Rounded Rectangle 20"/>
              <p:cNvSpPr/>
              <p:nvPr/>
            </p:nvSpPr>
            <p:spPr>
              <a:xfrm>
                <a:off x="4985659" y="1768475"/>
                <a:ext cx="3798894" cy="710252"/>
              </a:xfrm>
              <a:prstGeom prst="roundRect">
                <a:avLst/>
              </a:prstGeom>
              <a:gradFill>
                <a:gsLst>
                  <a:gs pos="0">
                    <a:schemeClr val="accent3">
                      <a:lumMod val="60000"/>
                      <a:lumOff val="40000"/>
                    </a:schemeClr>
                  </a:gs>
                  <a:gs pos="100000">
                    <a:schemeClr val="accent3">
                      <a:lumMod val="20000"/>
                      <a:lumOff val="80000"/>
                    </a:schemeClr>
                  </a:gs>
                </a:gsLst>
              </a:gra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448437" y="1811473"/>
                <a:ext cx="4410691" cy="600742"/>
              </a:xfrm>
              <a:prstGeom prst="rect">
                <a:avLst/>
              </a:prstGeom>
            </p:spPr>
            <p:txBody>
              <a:bodyPr wrap="square">
                <a:spAutoFit/>
              </a:bodyPr>
              <a:lstStyle/>
              <a:p>
                <a:pPr lvl="1" algn="ctr"/>
                <a:r>
                  <a:rPr lang="en-US" b="1" dirty="0"/>
                  <a:t>Background information </a:t>
                </a:r>
                <a:r>
                  <a:rPr lang="en-US" b="1" dirty="0" smtClean="0"/>
                  <a:t>, self-training , </a:t>
                </a:r>
                <a:r>
                  <a:rPr lang="en-US" b="1" dirty="0"/>
                  <a:t>and method </a:t>
                </a:r>
                <a:r>
                  <a:rPr lang="en-US" b="1" dirty="0" smtClean="0"/>
                  <a:t>development</a:t>
                </a:r>
                <a:endParaRPr lang="en-US" b="1" dirty="0"/>
              </a:p>
            </p:txBody>
          </p:sp>
        </p:grpSp>
        <p:grpSp>
          <p:nvGrpSpPr>
            <p:cNvPr id="10" name="Group 9"/>
            <p:cNvGrpSpPr/>
            <p:nvPr/>
          </p:nvGrpSpPr>
          <p:grpSpPr>
            <a:xfrm>
              <a:off x="4821597" y="3345837"/>
              <a:ext cx="4193419" cy="646331"/>
              <a:chOff x="4651264" y="2892412"/>
              <a:chExt cx="4193419" cy="646331"/>
            </a:xfrm>
          </p:grpSpPr>
          <p:sp>
            <p:nvSpPr>
              <p:cNvPr id="22" name="Rounded Rectangle 21"/>
              <p:cNvSpPr/>
              <p:nvPr/>
            </p:nvSpPr>
            <p:spPr>
              <a:xfrm>
                <a:off x="4925203" y="2907271"/>
                <a:ext cx="3779003" cy="558681"/>
              </a:xfrm>
              <a:prstGeom prst="roundRect">
                <a:avLst/>
              </a:prstGeom>
              <a:gradFill>
                <a:gsLst>
                  <a:gs pos="0">
                    <a:schemeClr val="accent3">
                      <a:lumMod val="60000"/>
                      <a:lumOff val="40000"/>
                    </a:schemeClr>
                  </a:gs>
                  <a:gs pos="100000">
                    <a:schemeClr val="accent3">
                      <a:lumMod val="20000"/>
                      <a:lumOff val="80000"/>
                    </a:schemeClr>
                  </a:gs>
                </a:gsLst>
              </a:gra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651264" y="2892412"/>
                <a:ext cx="4193419" cy="646331"/>
              </a:xfrm>
              <a:prstGeom prst="rect">
                <a:avLst/>
              </a:prstGeom>
            </p:spPr>
            <p:txBody>
              <a:bodyPr wrap="square">
                <a:spAutoFit/>
              </a:bodyPr>
              <a:lstStyle/>
              <a:p>
                <a:pPr lvl="1"/>
                <a:r>
                  <a:rPr lang="en-US" b="1" dirty="0"/>
                  <a:t>Practice or introductory activity to get their feet wet on the </a:t>
                </a:r>
                <a:r>
                  <a:rPr lang="en-US" b="1" dirty="0" smtClean="0"/>
                  <a:t>instrument</a:t>
                </a:r>
                <a:endParaRPr lang="en-US" b="1" dirty="0"/>
              </a:p>
            </p:txBody>
          </p:sp>
        </p:grpSp>
        <p:grpSp>
          <p:nvGrpSpPr>
            <p:cNvPr id="27" name="Group 26"/>
            <p:cNvGrpSpPr/>
            <p:nvPr/>
          </p:nvGrpSpPr>
          <p:grpSpPr>
            <a:xfrm>
              <a:off x="5120106" y="4843630"/>
              <a:ext cx="3442737" cy="377723"/>
              <a:chOff x="5066972" y="4537255"/>
              <a:chExt cx="3442737" cy="377723"/>
            </a:xfrm>
          </p:grpSpPr>
          <p:sp>
            <p:nvSpPr>
              <p:cNvPr id="24" name="Rounded Rectangle 23"/>
              <p:cNvSpPr/>
              <p:nvPr/>
            </p:nvSpPr>
            <p:spPr>
              <a:xfrm>
                <a:off x="5397007" y="4537255"/>
                <a:ext cx="3112702" cy="354941"/>
              </a:xfrm>
              <a:prstGeom prst="roundRect">
                <a:avLst/>
              </a:prstGeom>
              <a:gradFill>
                <a:gsLst>
                  <a:gs pos="0">
                    <a:schemeClr val="accent3">
                      <a:lumMod val="60000"/>
                      <a:lumOff val="40000"/>
                    </a:schemeClr>
                  </a:gs>
                  <a:gs pos="100000">
                    <a:schemeClr val="accent3">
                      <a:lumMod val="20000"/>
                      <a:lumOff val="80000"/>
                    </a:schemeClr>
                  </a:gs>
                </a:gsLst>
              </a:gra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066972" y="4545646"/>
                <a:ext cx="3335708" cy="369332"/>
              </a:xfrm>
              <a:prstGeom prst="rect">
                <a:avLst/>
              </a:prstGeom>
            </p:spPr>
            <p:txBody>
              <a:bodyPr wrap="square">
                <a:spAutoFit/>
              </a:bodyPr>
              <a:lstStyle/>
              <a:p>
                <a:pPr lvl="1" algn="ctr"/>
                <a:r>
                  <a:rPr lang="en-US" b="1" dirty="0"/>
                  <a:t>Analysis of complex samples</a:t>
                </a:r>
              </a:p>
            </p:txBody>
          </p:sp>
        </p:grpSp>
        <p:grpSp>
          <p:nvGrpSpPr>
            <p:cNvPr id="26" name="Group 25"/>
            <p:cNvGrpSpPr/>
            <p:nvPr/>
          </p:nvGrpSpPr>
          <p:grpSpPr>
            <a:xfrm>
              <a:off x="5341948" y="4041397"/>
              <a:ext cx="2974503" cy="704352"/>
              <a:chOff x="5128912" y="3764251"/>
              <a:chExt cx="2974503" cy="704352"/>
            </a:xfrm>
          </p:grpSpPr>
          <p:sp>
            <p:nvSpPr>
              <p:cNvPr id="23" name="Rounded Rectangle 22"/>
              <p:cNvSpPr/>
              <p:nvPr/>
            </p:nvSpPr>
            <p:spPr>
              <a:xfrm>
                <a:off x="5456324" y="3764251"/>
                <a:ext cx="2609060" cy="704352"/>
              </a:xfrm>
              <a:prstGeom prst="roundRect">
                <a:avLst/>
              </a:prstGeom>
              <a:gradFill>
                <a:gsLst>
                  <a:gs pos="0">
                    <a:schemeClr val="accent3">
                      <a:lumMod val="60000"/>
                      <a:lumOff val="40000"/>
                    </a:schemeClr>
                  </a:gs>
                  <a:gs pos="100000">
                    <a:schemeClr val="accent3">
                      <a:lumMod val="20000"/>
                      <a:lumOff val="80000"/>
                    </a:schemeClr>
                  </a:gs>
                </a:gsLst>
              </a:gra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128912" y="3790377"/>
                <a:ext cx="2974503" cy="646331"/>
              </a:xfrm>
              <a:prstGeom prst="rect">
                <a:avLst/>
              </a:prstGeom>
            </p:spPr>
            <p:txBody>
              <a:bodyPr wrap="square">
                <a:spAutoFit/>
              </a:bodyPr>
              <a:lstStyle/>
              <a:p>
                <a:pPr lvl="1" algn="ctr"/>
                <a:r>
                  <a:rPr lang="en-US" b="1" dirty="0"/>
                  <a:t>Troubleshooting and method optimization</a:t>
                </a:r>
              </a:p>
            </p:txBody>
          </p:sp>
        </p:grpSp>
        <p:grpSp>
          <p:nvGrpSpPr>
            <p:cNvPr id="28" name="Group 27"/>
            <p:cNvGrpSpPr/>
            <p:nvPr/>
          </p:nvGrpSpPr>
          <p:grpSpPr>
            <a:xfrm>
              <a:off x="4946470" y="5325918"/>
              <a:ext cx="3710312" cy="420709"/>
              <a:chOff x="4946470" y="5082478"/>
              <a:chExt cx="3710312" cy="420709"/>
            </a:xfrm>
          </p:grpSpPr>
          <p:sp>
            <p:nvSpPr>
              <p:cNvPr id="25" name="Rounded Rectangle 24"/>
              <p:cNvSpPr/>
              <p:nvPr/>
            </p:nvSpPr>
            <p:spPr>
              <a:xfrm>
                <a:off x="5281312" y="5082478"/>
                <a:ext cx="3375470" cy="420709"/>
              </a:xfrm>
              <a:prstGeom prst="roundRect">
                <a:avLst/>
              </a:prstGeom>
              <a:gradFill>
                <a:gsLst>
                  <a:gs pos="0">
                    <a:schemeClr val="accent3">
                      <a:lumMod val="60000"/>
                      <a:lumOff val="40000"/>
                    </a:schemeClr>
                  </a:gs>
                  <a:gs pos="100000">
                    <a:schemeClr val="accent3">
                      <a:lumMod val="20000"/>
                      <a:lumOff val="80000"/>
                    </a:schemeClr>
                  </a:gs>
                </a:gsLst>
              </a:gra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946470" y="5108604"/>
                <a:ext cx="3644997" cy="369332"/>
              </a:xfrm>
              <a:prstGeom prst="rect">
                <a:avLst/>
              </a:prstGeom>
            </p:spPr>
            <p:txBody>
              <a:bodyPr wrap="square">
                <a:spAutoFit/>
              </a:bodyPr>
              <a:lstStyle/>
              <a:p>
                <a:pPr lvl="1" algn="ctr"/>
                <a:r>
                  <a:rPr lang="en-US" b="1" dirty="0"/>
                  <a:t>Challenge question/application </a:t>
                </a:r>
              </a:p>
            </p:txBody>
          </p:sp>
        </p:grpSp>
        <p:sp>
          <p:nvSpPr>
            <p:cNvPr id="35" name="TextBox 34"/>
            <p:cNvSpPr txBox="1"/>
            <p:nvPr/>
          </p:nvSpPr>
          <p:spPr>
            <a:xfrm>
              <a:off x="5450141" y="1663002"/>
              <a:ext cx="2978865" cy="830997"/>
            </a:xfrm>
            <a:prstGeom prst="rect">
              <a:avLst/>
            </a:prstGeom>
            <a:noFill/>
          </p:spPr>
          <p:txBody>
            <a:bodyPr wrap="square" rtlCol="0">
              <a:spAutoFit/>
            </a:bodyPr>
            <a:lstStyle/>
            <a:p>
              <a:pPr algn="ctr"/>
              <a:r>
                <a:rPr lang="en-US" sz="2400" b="1" u="sng" dirty="0" smtClean="0"/>
                <a:t>Structure of Individual Lab Activity</a:t>
              </a:r>
              <a:endParaRPr lang="en-US" sz="2400" b="1" u="sng" dirty="0"/>
            </a:p>
          </p:txBody>
        </p:sp>
      </p:grpSp>
    </p:spTree>
    <p:extLst>
      <p:ext uri="{BB962C8B-B14F-4D97-AF65-F5344CB8AC3E}">
        <p14:creationId xmlns:p14="http://schemas.microsoft.com/office/powerpoint/2010/main" val="19307484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532"/>
            <a:ext cx="8229600" cy="953271"/>
          </a:xfrm>
        </p:spPr>
        <p:txBody>
          <a:bodyPr>
            <a:normAutofit fontScale="90000"/>
          </a:bodyPr>
          <a:lstStyle/>
          <a:p>
            <a:r>
              <a:rPr lang="en-US" dirty="0"/>
              <a:t>M</a:t>
            </a:r>
            <a:r>
              <a:rPr lang="en-US" dirty="0" smtClean="0"/>
              <a:t>odular inquiry-based lab activities </a:t>
            </a:r>
            <a:endParaRPr lang="en-US" dirty="0"/>
          </a:p>
        </p:txBody>
      </p:sp>
      <p:sp>
        <p:nvSpPr>
          <p:cNvPr id="3" name="Content Placeholder 2"/>
          <p:cNvSpPr>
            <a:spLocks noGrp="1"/>
          </p:cNvSpPr>
          <p:nvPr>
            <p:ph idx="1"/>
          </p:nvPr>
        </p:nvSpPr>
        <p:spPr>
          <a:xfrm>
            <a:off x="16261" y="2002490"/>
            <a:ext cx="4386465" cy="4855510"/>
          </a:xfrm>
        </p:spPr>
        <p:txBody>
          <a:bodyPr>
            <a:noAutofit/>
          </a:bodyPr>
          <a:lstStyle/>
          <a:p>
            <a:r>
              <a:rPr lang="en-US" sz="2000" dirty="0" smtClean="0"/>
              <a:t>Students worked at their own pace</a:t>
            </a:r>
          </a:p>
          <a:p>
            <a:pPr lvl="1"/>
            <a:r>
              <a:rPr lang="en-US" sz="1800" dirty="0" smtClean="0"/>
              <a:t>Built confidence with online tutorials</a:t>
            </a:r>
          </a:p>
          <a:p>
            <a:pPr lvl="1"/>
            <a:r>
              <a:rPr lang="en-US" sz="1800" dirty="0" smtClean="0"/>
              <a:t>Practice task management</a:t>
            </a:r>
          </a:p>
          <a:p>
            <a:pPr marL="457200" lvl="1" indent="0">
              <a:buNone/>
            </a:pPr>
            <a:endParaRPr lang="en-US" sz="1800" dirty="0" smtClean="0"/>
          </a:p>
          <a:p>
            <a:r>
              <a:rPr lang="en-US" sz="2000" dirty="0" smtClean="0"/>
              <a:t>Learning logistical problem solving </a:t>
            </a:r>
          </a:p>
          <a:p>
            <a:pPr lvl="1"/>
            <a:r>
              <a:rPr lang="en-US" sz="1800" dirty="0" smtClean="0"/>
              <a:t>Students shared a small instrumentation facility. </a:t>
            </a:r>
          </a:p>
          <a:p>
            <a:pPr lvl="1"/>
            <a:r>
              <a:rPr lang="en-US" sz="1800" dirty="0" smtClean="0"/>
              <a:t>Verifiable results: Labs center on abundant, well-characterized molecules.</a:t>
            </a:r>
          </a:p>
          <a:p>
            <a:pPr marL="457200" lvl="1" indent="0">
              <a:buNone/>
            </a:pPr>
            <a:endParaRPr lang="en-US" sz="1800" dirty="0" smtClean="0"/>
          </a:p>
          <a:p>
            <a:r>
              <a:rPr lang="en-US" sz="2000" dirty="0" smtClean="0"/>
              <a:t>Relevant inquiry: Provides experiences with messy data and an opportunity to troubleshoot and refine methods.</a:t>
            </a:r>
          </a:p>
        </p:txBody>
      </p:sp>
      <p:grpSp>
        <p:nvGrpSpPr>
          <p:cNvPr id="5" name="Group 4"/>
          <p:cNvGrpSpPr/>
          <p:nvPr/>
        </p:nvGrpSpPr>
        <p:grpSpPr>
          <a:xfrm>
            <a:off x="4278938" y="2529458"/>
            <a:ext cx="4861015" cy="3264848"/>
            <a:chOff x="4220937" y="1693267"/>
            <a:chExt cx="4861015" cy="3264848"/>
          </a:xfrm>
        </p:grpSpPr>
        <p:grpSp>
          <p:nvGrpSpPr>
            <p:cNvPr id="68" name="Group 67"/>
            <p:cNvGrpSpPr/>
            <p:nvPr/>
          </p:nvGrpSpPr>
          <p:grpSpPr>
            <a:xfrm>
              <a:off x="4317394" y="2616597"/>
              <a:ext cx="4591475" cy="2341518"/>
              <a:chOff x="4330459" y="819694"/>
              <a:chExt cx="4591475" cy="2341518"/>
            </a:xfrm>
          </p:grpSpPr>
          <p:sp>
            <p:nvSpPr>
              <p:cNvPr id="12" name="Rounded Rectangle 11"/>
              <p:cNvSpPr/>
              <p:nvPr/>
            </p:nvSpPr>
            <p:spPr>
              <a:xfrm>
                <a:off x="4330459" y="839330"/>
                <a:ext cx="1817788" cy="6008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t>Measurements and Statistics Unit</a:t>
                </a:r>
                <a:endParaRPr lang="en-US" sz="1600" b="1" dirty="0"/>
              </a:p>
            </p:txBody>
          </p:sp>
          <p:sp>
            <p:nvSpPr>
              <p:cNvPr id="13" name="Rounded Rectangle 12"/>
              <p:cNvSpPr/>
              <p:nvPr/>
            </p:nvSpPr>
            <p:spPr>
              <a:xfrm>
                <a:off x="4330459" y="1604555"/>
                <a:ext cx="1819839" cy="5159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t>Spectroscopy Unit</a:t>
                </a:r>
                <a:endParaRPr lang="en-US" sz="1600" b="1" dirty="0"/>
              </a:p>
            </p:txBody>
          </p:sp>
          <p:sp>
            <p:nvSpPr>
              <p:cNvPr id="15" name="Rounded Rectangle 14"/>
              <p:cNvSpPr/>
              <p:nvPr/>
            </p:nvSpPr>
            <p:spPr>
              <a:xfrm>
                <a:off x="4330460" y="2256125"/>
                <a:ext cx="1817788" cy="57181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t>Chromatography Unit</a:t>
                </a:r>
                <a:endParaRPr lang="en-US" sz="1600" b="1" dirty="0"/>
              </a:p>
            </p:txBody>
          </p:sp>
          <p:grpSp>
            <p:nvGrpSpPr>
              <p:cNvPr id="61" name="Group 60"/>
              <p:cNvGrpSpPr/>
              <p:nvPr/>
            </p:nvGrpSpPr>
            <p:grpSpPr>
              <a:xfrm>
                <a:off x="6701245" y="819694"/>
                <a:ext cx="2220689" cy="2341518"/>
                <a:chOff x="6688182" y="1028698"/>
                <a:chExt cx="2220689" cy="2341518"/>
              </a:xfrm>
            </p:grpSpPr>
            <p:sp>
              <p:nvSpPr>
                <p:cNvPr id="6" name="Rounded Rectangle 5"/>
                <p:cNvSpPr/>
                <p:nvPr/>
              </p:nvSpPr>
              <p:spPr>
                <a:xfrm>
                  <a:off x="7393577" y="1771105"/>
                  <a:ext cx="1515294" cy="60089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t>UV-Vis  Protein Assay</a:t>
                  </a:r>
                  <a:endParaRPr lang="en-US" sz="1600" b="1" dirty="0"/>
                </a:p>
              </p:txBody>
            </p:sp>
            <p:sp>
              <p:nvSpPr>
                <p:cNvPr id="7" name="Rounded Rectangle 6"/>
                <p:cNvSpPr/>
                <p:nvPr/>
              </p:nvSpPr>
              <p:spPr>
                <a:xfrm>
                  <a:off x="7341324" y="1028698"/>
                  <a:ext cx="1554482" cy="6139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t>FT-IR Plastics Identification</a:t>
                  </a:r>
                  <a:endParaRPr lang="en-US" sz="1600" b="1" dirty="0"/>
                </a:p>
              </p:txBody>
            </p:sp>
            <p:sp>
              <p:nvSpPr>
                <p:cNvPr id="9" name="Rounded Rectangle 8"/>
                <p:cNvSpPr/>
                <p:nvPr/>
              </p:nvSpPr>
              <p:spPr>
                <a:xfrm>
                  <a:off x="7380515" y="2528749"/>
                  <a:ext cx="1528356" cy="8414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t>UV-Vis Peroxidase Analysis </a:t>
                  </a:r>
                  <a:endParaRPr lang="en-US" sz="1600" b="1" dirty="0"/>
                </a:p>
              </p:txBody>
            </p:sp>
            <p:cxnSp>
              <p:nvCxnSpPr>
                <p:cNvPr id="11" name="Straight Connector 10"/>
                <p:cNvCxnSpPr/>
                <p:nvPr/>
              </p:nvCxnSpPr>
              <p:spPr>
                <a:xfrm>
                  <a:off x="6701245" y="1328056"/>
                  <a:ext cx="0" cy="16214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7" idx="1"/>
                </p:cNvCxnSpPr>
                <p:nvPr/>
              </p:nvCxnSpPr>
              <p:spPr>
                <a:xfrm>
                  <a:off x="6688182" y="1335675"/>
                  <a:ext cx="65314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6" idx="1"/>
                </p:cNvCxnSpPr>
                <p:nvPr/>
              </p:nvCxnSpPr>
              <p:spPr>
                <a:xfrm>
                  <a:off x="6701245" y="2071550"/>
                  <a:ext cx="69233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9" idx="1"/>
                </p:cNvCxnSpPr>
                <p:nvPr/>
              </p:nvCxnSpPr>
              <p:spPr>
                <a:xfrm flipH="1" flipV="1">
                  <a:off x="6701245" y="2949482"/>
                  <a:ext cx="679270" cy="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63" name="Straight Connector 62"/>
              <p:cNvCxnSpPr>
                <a:stCxn id="13" idx="3"/>
              </p:cNvCxnSpPr>
              <p:nvPr/>
            </p:nvCxnSpPr>
            <p:spPr>
              <a:xfrm>
                <a:off x="6150298" y="1862547"/>
                <a:ext cx="552998"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4220937" y="1995718"/>
              <a:ext cx="2103135" cy="646331"/>
            </a:xfrm>
            <a:prstGeom prst="rect">
              <a:avLst/>
            </a:prstGeom>
            <a:noFill/>
          </p:spPr>
          <p:txBody>
            <a:bodyPr wrap="square" rtlCol="0">
              <a:spAutoFit/>
            </a:bodyPr>
            <a:lstStyle/>
            <a:p>
              <a:r>
                <a:rPr lang="en-US" b="1" dirty="0" smtClean="0"/>
                <a:t>Subject units that lasted for 3-4 weeks</a:t>
              </a:r>
              <a:endParaRPr lang="en-US" b="1" dirty="0"/>
            </a:p>
          </p:txBody>
        </p:sp>
        <p:sp>
          <p:nvSpPr>
            <p:cNvPr id="19" name="TextBox 18"/>
            <p:cNvSpPr txBox="1"/>
            <p:nvPr/>
          </p:nvSpPr>
          <p:spPr>
            <a:xfrm>
              <a:off x="7014751" y="1693267"/>
              <a:ext cx="2067201" cy="923330"/>
            </a:xfrm>
            <a:prstGeom prst="rect">
              <a:avLst/>
            </a:prstGeom>
            <a:noFill/>
          </p:spPr>
          <p:txBody>
            <a:bodyPr wrap="square" rtlCol="0">
              <a:spAutoFit/>
            </a:bodyPr>
            <a:lstStyle/>
            <a:p>
              <a:r>
                <a:rPr lang="en-US" b="1" dirty="0" smtClean="0"/>
                <a:t>Multiple individual lab activities due at the end of the unit</a:t>
              </a:r>
              <a:endParaRPr lang="en-US" b="1" dirty="0"/>
            </a:p>
          </p:txBody>
        </p:sp>
      </p:grpSp>
      <p:sp>
        <p:nvSpPr>
          <p:cNvPr id="8" name="Rectangle 7"/>
          <p:cNvSpPr/>
          <p:nvPr/>
        </p:nvSpPr>
        <p:spPr>
          <a:xfrm>
            <a:off x="587908" y="1074859"/>
            <a:ext cx="8176944" cy="904863"/>
          </a:xfrm>
          <a:prstGeom prst="rect">
            <a:avLst/>
          </a:prstGeom>
        </p:spPr>
        <p:txBody>
          <a:bodyPr wrap="square">
            <a:spAutoFit/>
          </a:bodyPr>
          <a:lstStyle/>
          <a:p>
            <a:pPr marL="342900" lvl="0" indent="-342900">
              <a:spcBef>
                <a:spcPct val="20000"/>
              </a:spcBef>
              <a:buFont typeface="Arial"/>
              <a:buChar char="•"/>
            </a:pPr>
            <a:r>
              <a:rPr lang="en-US" sz="2400" dirty="0">
                <a:solidFill>
                  <a:prstClr val="black"/>
                </a:solidFill>
              </a:rPr>
              <a:t>Activities contained self-guided and teacher-guided elements</a:t>
            </a:r>
          </a:p>
          <a:p>
            <a:pPr marL="342900" lvl="0" indent="-342900">
              <a:spcBef>
                <a:spcPct val="20000"/>
              </a:spcBef>
              <a:buFont typeface="Arial"/>
              <a:buChar char="•"/>
            </a:pPr>
            <a:r>
              <a:rPr lang="en-US" sz="2400" dirty="0">
                <a:solidFill>
                  <a:prstClr val="black"/>
                </a:solidFill>
              </a:rPr>
              <a:t>Scaffolding toward more and more complex challenges.</a:t>
            </a:r>
          </a:p>
        </p:txBody>
      </p:sp>
    </p:spTree>
    <p:extLst>
      <p:ext uri="{BB962C8B-B14F-4D97-AF65-F5344CB8AC3E}">
        <p14:creationId xmlns:p14="http://schemas.microsoft.com/office/powerpoint/2010/main" val="20198684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89780" y="2622406"/>
            <a:ext cx="3025006" cy="353349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8790" t="3635" r="9345"/>
          <a:stretch/>
        </p:blipFill>
        <p:spPr>
          <a:xfrm>
            <a:off x="5239283" y="2717846"/>
            <a:ext cx="2256959" cy="3438053"/>
          </a:xfrm>
          <a:prstGeom prst="rect">
            <a:avLst/>
          </a:prstGeom>
        </p:spPr>
      </p:pic>
      <p:sp>
        <p:nvSpPr>
          <p:cNvPr id="7" name="TextBox 6"/>
          <p:cNvSpPr txBox="1"/>
          <p:nvPr/>
        </p:nvSpPr>
        <p:spPr>
          <a:xfrm>
            <a:off x="6935554" y="2622406"/>
            <a:ext cx="754759" cy="276999"/>
          </a:xfrm>
          <a:prstGeom prst="rect">
            <a:avLst/>
          </a:prstGeom>
          <a:noFill/>
        </p:spPr>
        <p:txBody>
          <a:bodyPr wrap="none" rtlCol="0">
            <a:spAutoFit/>
          </a:bodyPr>
          <a:lstStyle/>
          <a:p>
            <a:r>
              <a:rPr lang="en-US" sz="1200" dirty="0"/>
              <a:t>capsaicin</a:t>
            </a:r>
          </a:p>
        </p:txBody>
      </p:sp>
      <p:sp>
        <p:nvSpPr>
          <p:cNvPr id="8" name="TextBox 7"/>
          <p:cNvSpPr txBox="1"/>
          <p:nvPr/>
        </p:nvSpPr>
        <p:spPr>
          <a:xfrm>
            <a:off x="6877698" y="3959156"/>
            <a:ext cx="1237087" cy="276999"/>
          </a:xfrm>
          <a:prstGeom prst="rect">
            <a:avLst/>
          </a:prstGeom>
          <a:noFill/>
        </p:spPr>
        <p:txBody>
          <a:bodyPr wrap="none" rtlCol="0">
            <a:spAutoFit/>
          </a:bodyPr>
          <a:lstStyle/>
          <a:p>
            <a:r>
              <a:rPr lang="en-US" sz="1200" dirty="0" err="1"/>
              <a:t>dihydrocapsaicin</a:t>
            </a:r>
            <a:endParaRPr lang="en-US" sz="1200" dirty="0"/>
          </a:p>
        </p:txBody>
      </p:sp>
      <p:sp>
        <p:nvSpPr>
          <p:cNvPr id="12" name="Title 11"/>
          <p:cNvSpPr>
            <a:spLocks noGrp="1"/>
          </p:cNvSpPr>
          <p:nvPr>
            <p:ph type="title"/>
          </p:nvPr>
        </p:nvSpPr>
        <p:spPr>
          <a:xfrm>
            <a:off x="457200" y="-126399"/>
            <a:ext cx="8229600" cy="1143000"/>
          </a:xfrm>
        </p:spPr>
        <p:txBody>
          <a:bodyPr>
            <a:normAutofit/>
          </a:bodyPr>
          <a:lstStyle/>
          <a:p>
            <a:r>
              <a:rPr lang="en-US" dirty="0"/>
              <a:t>Basic idea</a:t>
            </a:r>
          </a:p>
        </p:txBody>
      </p:sp>
      <p:sp>
        <p:nvSpPr>
          <p:cNvPr id="13" name="TextBox 12"/>
          <p:cNvSpPr txBox="1"/>
          <p:nvPr/>
        </p:nvSpPr>
        <p:spPr>
          <a:xfrm>
            <a:off x="4969475" y="2270381"/>
            <a:ext cx="3639764" cy="369332"/>
          </a:xfrm>
          <a:prstGeom prst="rect">
            <a:avLst/>
          </a:prstGeom>
          <a:noFill/>
        </p:spPr>
        <p:txBody>
          <a:bodyPr wrap="square" rtlCol="0">
            <a:spAutoFit/>
          </a:bodyPr>
          <a:lstStyle/>
          <a:p>
            <a:r>
              <a:rPr lang="en-US" dirty="0">
                <a:solidFill>
                  <a:srgbClr val="000000"/>
                </a:solidFill>
              </a:rPr>
              <a:t>HPLC-UV </a:t>
            </a:r>
            <a:r>
              <a:rPr lang="en-US" dirty="0" smtClean="0">
                <a:solidFill>
                  <a:srgbClr val="000000"/>
                </a:solidFill>
              </a:rPr>
              <a:t>analysis</a:t>
            </a:r>
            <a:r>
              <a:rPr lang="en-US" dirty="0">
                <a:solidFill>
                  <a:srgbClr val="000000"/>
                </a:solidFill>
              </a:rPr>
              <a:t> </a:t>
            </a:r>
            <a:r>
              <a:rPr lang="en-US" dirty="0" smtClean="0">
                <a:solidFill>
                  <a:srgbClr val="000000"/>
                </a:solidFill>
              </a:rPr>
              <a:t>of </a:t>
            </a:r>
            <a:r>
              <a:rPr lang="en-US" dirty="0" err="1" smtClean="0">
                <a:solidFill>
                  <a:srgbClr val="000000"/>
                </a:solidFill>
              </a:rPr>
              <a:t>capsaicinoids</a:t>
            </a:r>
            <a:endParaRPr lang="en-US" dirty="0"/>
          </a:p>
        </p:txBody>
      </p:sp>
      <p:sp>
        <p:nvSpPr>
          <p:cNvPr id="14" name="Rectangle 13"/>
          <p:cNvSpPr/>
          <p:nvPr/>
        </p:nvSpPr>
        <p:spPr>
          <a:xfrm>
            <a:off x="646077" y="1016601"/>
            <a:ext cx="8275101" cy="1015663"/>
          </a:xfrm>
          <a:prstGeom prst="rect">
            <a:avLst/>
          </a:prstGeom>
        </p:spPr>
        <p:txBody>
          <a:bodyPr wrap="square">
            <a:spAutoFit/>
          </a:bodyPr>
          <a:lstStyle/>
          <a:p>
            <a:r>
              <a:rPr lang="en-US" sz="2000" dirty="0">
                <a:solidFill>
                  <a:srgbClr val="000000"/>
                </a:solidFill>
              </a:rPr>
              <a:t>Students analyze molecular components of food by spectroscopic methods</a:t>
            </a:r>
          </a:p>
          <a:p>
            <a:r>
              <a:rPr lang="en-US" sz="2000" dirty="0">
                <a:solidFill>
                  <a:srgbClr val="000000"/>
                </a:solidFill>
              </a:rPr>
              <a:t>	1. HPLC with UV absorbance detection (capsaicin in peppers)</a:t>
            </a:r>
          </a:p>
          <a:p>
            <a:r>
              <a:rPr lang="en-US" sz="2000" dirty="0">
                <a:solidFill>
                  <a:srgbClr val="000000"/>
                </a:solidFill>
              </a:rPr>
              <a:t>	2. Colorimetric assay with chromogenic enzyme substrates (HRP).</a:t>
            </a:r>
          </a:p>
        </p:txBody>
      </p:sp>
      <p:sp>
        <p:nvSpPr>
          <p:cNvPr id="2" name="TextBox 1"/>
          <p:cNvSpPr txBox="1"/>
          <p:nvPr/>
        </p:nvSpPr>
        <p:spPr>
          <a:xfrm>
            <a:off x="3824750" y="897735"/>
            <a:ext cx="184666" cy="369332"/>
          </a:xfrm>
          <a:prstGeom prst="rect">
            <a:avLst/>
          </a:prstGeom>
          <a:noFill/>
        </p:spPr>
        <p:txBody>
          <a:bodyPr wrap="none" rtlCol="0">
            <a:spAutoFit/>
          </a:bodyPr>
          <a:lstStyle/>
          <a:p>
            <a:endParaRPr lang="en-US" dirty="0"/>
          </a:p>
        </p:txBody>
      </p:sp>
      <p:sp>
        <p:nvSpPr>
          <p:cNvPr id="3" name="TextBox 2"/>
          <p:cNvSpPr txBox="1"/>
          <p:nvPr/>
        </p:nvSpPr>
        <p:spPr>
          <a:xfrm>
            <a:off x="603700" y="2336596"/>
            <a:ext cx="2743315" cy="400110"/>
          </a:xfrm>
          <a:prstGeom prst="rect">
            <a:avLst/>
          </a:prstGeom>
          <a:noFill/>
        </p:spPr>
        <p:txBody>
          <a:bodyPr wrap="none" rtlCol="0">
            <a:spAutoFit/>
          </a:bodyPr>
          <a:lstStyle/>
          <a:p>
            <a:r>
              <a:rPr lang="en-US" sz="2000" dirty="0" smtClean="0"/>
              <a:t>Peroxidase activity assay</a:t>
            </a:r>
            <a:endParaRPr lang="en-US" sz="2000" dirty="0"/>
          </a:p>
        </p:txBody>
      </p:sp>
      <p:pic>
        <p:nvPicPr>
          <p:cNvPr id="1026" name="Picture 2" descr="Image result for TMB assay HR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78" y="2807264"/>
            <a:ext cx="26384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MB assay HR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607" y="5062538"/>
            <a:ext cx="3482851" cy="7945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41293" y="5990406"/>
            <a:ext cx="596638" cy="369332"/>
          </a:xfrm>
          <a:prstGeom prst="rect">
            <a:avLst/>
          </a:prstGeom>
          <a:noFill/>
        </p:spPr>
        <p:txBody>
          <a:bodyPr wrap="none" rtlCol="0">
            <a:spAutoFit/>
          </a:bodyPr>
          <a:lstStyle/>
          <a:p>
            <a:r>
              <a:rPr lang="en-US" dirty="0" smtClean="0"/>
              <a:t>blue</a:t>
            </a:r>
            <a:endParaRPr lang="en-US" dirty="0"/>
          </a:p>
        </p:txBody>
      </p:sp>
      <p:sp>
        <p:nvSpPr>
          <p:cNvPr id="15" name="TextBox 14"/>
          <p:cNvSpPr txBox="1"/>
          <p:nvPr/>
        </p:nvSpPr>
        <p:spPr>
          <a:xfrm>
            <a:off x="2989487" y="5990406"/>
            <a:ext cx="793294" cy="369332"/>
          </a:xfrm>
          <a:prstGeom prst="rect">
            <a:avLst/>
          </a:prstGeom>
          <a:noFill/>
        </p:spPr>
        <p:txBody>
          <a:bodyPr wrap="none" rtlCol="0">
            <a:spAutoFit/>
          </a:bodyPr>
          <a:lstStyle/>
          <a:p>
            <a:r>
              <a:rPr lang="en-US" dirty="0" smtClean="0"/>
              <a:t>yellow</a:t>
            </a:r>
            <a:endParaRPr lang="en-US" dirty="0"/>
          </a:p>
        </p:txBody>
      </p:sp>
    </p:spTree>
    <p:extLst>
      <p:ext uri="{BB962C8B-B14F-4D97-AF65-F5344CB8AC3E}">
        <p14:creationId xmlns:p14="http://schemas.microsoft.com/office/powerpoint/2010/main" val="29529943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051" y="1477533"/>
            <a:ext cx="2377440" cy="9869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54147"/>
            <a:ext cx="8229600" cy="683721"/>
          </a:xfrm>
        </p:spPr>
        <p:txBody>
          <a:bodyPr>
            <a:normAutofit/>
          </a:bodyPr>
          <a:lstStyle/>
          <a:p>
            <a:r>
              <a:rPr lang="en-US" sz="3600" dirty="0"/>
              <a:t>Capsaicin analysis</a:t>
            </a:r>
          </a:p>
        </p:txBody>
      </p:sp>
      <p:sp>
        <p:nvSpPr>
          <p:cNvPr id="4" name="TextBox 3"/>
          <p:cNvSpPr txBox="1"/>
          <p:nvPr/>
        </p:nvSpPr>
        <p:spPr>
          <a:xfrm>
            <a:off x="357051" y="1486242"/>
            <a:ext cx="2307648" cy="923330"/>
          </a:xfrm>
          <a:prstGeom prst="rect">
            <a:avLst/>
          </a:prstGeom>
          <a:noFill/>
        </p:spPr>
        <p:txBody>
          <a:bodyPr wrap="square" rtlCol="0">
            <a:spAutoFit/>
          </a:bodyPr>
          <a:lstStyle/>
          <a:p>
            <a:r>
              <a:rPr lang="en-US" dirty="0"/>
              <a:t>Blended pepper (5g) + ethanol ~ 15 mL total. Cover/heat 30 min</a:t>
            </a:r>
          </a:p>
        </p:txBody>
      </p:sp>
      <p:sp>
        <p:nvSpPr>
          <p:cNvPr id="9" name="TextBox 8"/>
          <p:cNvSpPr txBox="1"/>
          <p:nvPr/>
        </p:nvSpPr>
        <p:spPr>
          <a:xfrm>
            <a:off x="2918692" y="1540657"/>
            <a:ext cx="3048000" cy="646331"/>
          </a:xfrm>
          <a:prstGeom prst="rect">
            <a:avLst/>
          </a:prstGeom>
          <a:noFill/>
        </p:spPr>
        <p:txBody>
          <a:bodyPr wrap="square" rtlCol="0">
            <a:spAutoFit/>
          </a:bodyPr>
          <a:lstStyle/>
          <a:p>
            <a:r>
              <a:rPr lang="en-US" dirty="0"/>
              <a:t>Decant into 25 mL volumetric flask, dilute to mark with </a:t>
            </a:r>
            <a:r>
              <a:rPr lang="en-US" dirty="0" err="1"/>
              <a:t>EtOH</a:t>
            </a:r>
            <a:endParaRPr lang="en-US" dirty="0"/>
          </a:p>
        </p:txBody>
      </p:sp>
      <p:sp>
        <p:nvSpPr>
          <p:cNvPr id="12" name="TextBox 11"/>
          <p:cNvSpPr txBox="1"/>
          <p:nvPr/>
        </p:nvSpPr>
        <p:spPr>
          <a:xfrm>
            <a:off x="457200" y="3128161"/>
            <a:ext cx="3174274" cy="1508105"/>
          </a:xfrm>
          <a:prstGeom prst="rect">
            <a:avLst/>
          </a:prstGeom>
          <a:noFill/>
        </p:spPr>
        <p:txBody>
          <a:bodyPr wrap="square" rtlCol="0">
            <a:spAutoFit/>
          </a:bodyPr>
          <a:lstStyle/>
          <a:p>
            <a:pPr algn="ctr"/>
            <a:r>
              <a:rPr lang="en-US" sz="2000" u="sng" dirty="0"/>
              <a:t>Calibration</a:t>
            </a:r>
          </a:p>
          <a:p>
            <a:pPr algn="ctr"/>
            <a:r>
              <a:rPr lang="en-US" dirty="0"/>
              <a:t>Students are given a 1 mg/mL capsaicin standard along with a rough LOD and LOQ that they must validate.</a:t>
            </a:r>
          </a:p>
        </p:txBody>
      </p:sp>
      <p:sp>
        <p:nvSpPr>
          <p:cNvPr id="13" name="TextBox 12"/>
          <p:cNvSpPr txBox="1"/>
          <p:nvPr/>
        </p:nvSpPr>
        <p:spPr>
          <a:xfrm>
            <a:off x="6096001" y="1628503"/>
            <a:ext cx="2851358" cy="369332"/>
          </a:xfrm>
          <a:prstGeom prst="rect">
            <a:avLst/>
          </a:prstGeom>
          <a:noFill/>
        </p:spPr>
        <p:txBody>
          <a:bodyPr wrap="none" rtlCol="0">
            <a:spAutoFit/>
          </a:bodyPr>
          <a:lstStyle/>
          <a:p>
            <a:r>
              <a:rPr lang="en-US" dirty="0"/>
              <a:t>Filter through 0.45 </a:t>
            </a:r>
            <a:r>
              <a:rPr lang="en-US" dirty="0">
                <a:latin typeface="Symbol" panose="05050102010706020507" pitchFamily="18" charset="2"/>
              </a:rPr>
              <a:t>m</a:t>
            </a:r>
            <a:r>
              <a:rPr lang="en-US" dirty="0"/>
              <a:t>m filter</a:t>
            </a:r>
          </a:p>
        </p:txBody>
      </p:sp>
      <p:sp>
        <p:nvSpPr>
          <p:cNvPr id="14" name="TextBox 13"/>
          <p:cNvSpPr txBox="1"/>
          <p:nvPr/>
        </p:nvSpPr>
        <p:spPr>
          <a:xfrm>
            <a:off x="3575243" y="1098182"/>
            <a:ext cx="1447256" cy="461665"/>
          </a:xfrm>
          <a:prstGeom prst="rect">
            <a:avLst/>
          </a:prstGeom>
          <a:noFill/>
        </p:spPr>
        <p:txBody>
          <a:bodyPr wrap="none" rtlCol="0">
            <a:spAutoFit/>
          </a:bodyPr>
          <a:lstStyle/>
          <a:p>
            <a:r>
              <a:rPr lang="en-US" sz="2400" u="sng" dirty="0"/>
              <a:t>Extraction</a:t>
            </a:r>
          </a:p>
        </p:txBody>
      </p:sp>
      <p:sp>
        <p:nvSpPr>
          <p:cNvPr id="37" name="TextBox 36"/>
          <p:cNvSpPr txBox="1"/>
          <p:nvPr/>
        </p:nvSpPr>
        <p:spPr>
          <a:xfrm>
            <a:off x="5717536" y="6124022"/>
            <a:ext cx="945195" cy="369332"/>
          </a:xfrm>
          <a:prstGeom prst="rect">
            <a:avLst/>
          </a:prstGeom>
          <a:noFill/>
        </p:spPr>
        <p:txBody>
          <a:bodyPr wrap="none" rtlCol="0">
            <a:spAutoFit/>
          </a:bodyPr>
          <a:lstStyle/>
          <a:p>
            <a:r>
              <a:rPr lang="en-US" dirty="0"/>
              <a:t>minutes</a:t>
            </a:r>
          </a:p>
        </p:txBody>
      </p:sp>
      <p:sp>
        <p:nvSpPr>
          <p:cNvPr id="38" name="TextBox 37"/>
          <p:cNvSpPr txBox="1"/>
          <p:nvPr/>
        </p:nvSpPr>
        <p:spPr>
          <a:xfrm>
            <a:off x="4317692" y="4424741"/>
            <a:ext cx="474810" cy="369332"/>
          </a:xfrm>
          <a:prstGeom prst="rect">
            <a:avLst/>
          </a:prstGeom>
          <a:noFill/>
        </p:spPr>
        <p:txBody>
          <a:bodyPr wrap="none" rtlCol="0">
            <a:spAutoFit/>
          </a:bodyPr>
          <a:lstStyle/>
          <a:p>
            <a:r>
              <a:rPr lang="en-US" dirty="0"/>
              <a:t>%B</a:t>
            </a:r>
          </a:p>
        </p:txBody>
      </p:sp>
      <p:cxnSp>
        <p:nvCxnSpPr>
          <p:cNvPr id="27" name="Straight Connector 26"/>
          <p:cNvCxnSpPr/>
          <p:nvPr/>
        </p:nvCxnSpPr>
        <p:spPr>
          <a:xfrm>
            <a:off x="5026632" y="5276510"/>
            <a:ext cx="648021" cy="6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670648" y="3942305"/>
            <a:ext cx="897095" cy="13342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561462" y="3942305"/>
            <a:ext cx="55880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010932" y="3666622"/>
            <a:ext cx="6280" cy="22318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017212" y="5898496"/>
            <a:ext cx="225192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936489" y="5277187"/>
            <a:ext cx="6276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706500" y="5898496"/>
            <a:ext cx="0" cy="522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940842" y="3975255"/>
            <a:ext cx="6276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599123" y="5911557"/>
            <a:ext cx="0" cy="522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594704" y="3810197"/>
            <a:ext cx="393056" cy="338554"/>
          </a:xfrm>
          <a:prstGeom prst="rect">
            <a:avLst/>
          </a:prstGeom>
          <a:noFill/>
        </p:spPr>
        <p:txBody>
          <a:bodyPr wrap="none" rtlCol="0">
            <a:spAutoFit/>
          </a:bodyPr>
          <a:lstStyle/>
          <a:p>
            <a:r>
              <a:rPr lang="en-US" sz="1600" dirty="0"/>
              <a:t>70</a:t>
            </a:r>
          </a:p>
        </p:txBody>
      </p:sp>
      <p:sp>
        <p:nvSpPr>
          <p:cNvPr id="52" name="TextBox 51"/>
          <p:cNvSpPr txBox="1"/>
          <p:nvPr/>
        </p:nvSpPr>
        <p:spPr>
          <a:xfrm>
            <a:off x="4599056" y="5112133"/>
            <a:ext cx="393056" cy="338554"/>
          </a:xfrm>
          <a:prstGeom prst="rect">
            <a:avLst/>
          </a:prstGeom>
          <a:noFill/>
        </p:spPr>
        <p:txBody>
          <a:bodyPr wrap="none" rtlCol="0">
            <a:spAutoFit/>
          </a:bodyPr>
          <a:lstStyle/>
          <a:p>
            <a:r>
              <a:rPr lang="en-US" sz="1600" dirty="0"/>
              <a:t>30</a:t>
            </a:r>
          </a:p>
        </p:txBody>
      </p:sp>
      <p:sp>
        <p:nvSpPr>
          <p:cNvPr id="53" name="TextBox 52"/>
          <p:cNvSpPr txBox="1"/>
          <p:nvPr/>
        </p:nvSpPr>
        <p:spPr>
          <a:xfrm>
            <a:off x="5570681" y="5941070"/>
            <a:ext cx="276038" cy="307777"/>
          </a:xfrm>
          <a:prstGeom prst="rect">
            <a:avLst/>
          </a:prstGeom>
          <a:noFill/>
        </p:spPr>
        <p:txBody>
          <a:bodyPr wrap="none" rtlCol="0">
            <a:spAutoFit/>
          </a:bodyPr>
          <a:lstStyle/>
          <a:p>
            <a:r>
              <a:rPr lang="en-US" sz="1400" dirty="0"/>
              <a:t>3</a:t>
            </a:r>
          </a:p>
        </p:txBody>
      </p:sp>
      <p:sp>
        <p:nvSpPr>
          <p:cNvPr id="54" name="TextBox 53"/>
          <p:cNvSpPr txBox="1"/>
          <p:nvPr/>
        </p:nvSpPr>
        <p:spPr>
          <a:xfrm>
            <a:off x="6441887" y="5936332"/>
            <a:ext cx="367408" cy="307777"/>
          </a:xfrm>
          <a:prstGeom prst="rect">
            <a:avLst/>
          </a:prstGeom>
          <a:noFill/>
        </p:spPr>
        <p:txBody>
          <a:bodyPr wrap="none" rtlCol="0">
            <a:spAutoFit/>
          </a:bodyPr>
          <a:lstStyle/>
          <a:p>
            <a:r>
              <a:rPr lang="en-US" sz="1400" dirty="0"/>
              <a:t>10</a:t>
            </a:r>
          </a:p>
        </p:txBody>
      </p:sp>
      <p:sp>
        <p:nvSpPr>
          <p:cNvPr id="55" name="TextBox 54"/>
          <p:cNvSpPr txBox="1"/>
          <p:nvPr/>
        </p:nvSpPr>
        <p:spPr>
          <a:xfrm>
            <a:off x="6348460" y="4490458"/>
            <a:ext cx="2128018" cy="338554"/>
          </a:xfrm>
          <a:prstGeom prst="rect">
            <a:avLst/>
          </a:prstGeom>
          <a:noFill/>
        </p:spPr>
        <p:txBody>
          <a:bodyPr wrap="none" rtlCol="0">
            <a:spAutoFit/>
          </a:bodyPr>
          <a:lstStyle/>
          <a:p>
            <a:r>
              <a:rPr lang="en-US" sz="1600" dirty="0"/>
              <a:t>A: H</a:t>
            </a:r>
            <a:r>
              <a:rPr lang="en-US" sz="1600" baseline="-25000" dirty="0"/>
              <a:t>2</a:t>
            </a:r>
            <a:r>
              <a:rPr lang="en-US" sz="1600" dirty="0"/>
              <a:t>O (1% formic acid)</a:t>
            </a:r>
          </a:p>
        </p:txBody>
      </p:sp>
      <p:sp>
        <p:nvSpPr>
          <p:cNvPr id="56" name="TextBox 55"/>
          <p:cNvSpPr txBox="1"/>
          <p:nvPr/>
        </p:nvSpPr>
        <p:spPr>
          <a:xfrm>
            <a:off x="6363955" y="4824804"/>
            <a:ext cx="2336409" cy="338554"/>
          </a:xfrm>
          <a:prstGeom prst="rect">
            <a:avLst/>
          </a:prstGeom>
          <a:noFill/>
        </p:spPr>
        <p:txBody>
          <a:bodyPr wrap="none" rtlCol="0">
            <a:spAutoFit/>
          </a:bodyPr>
          <a:lstStyle/>
          <a:p>
            <a:r>
              <a:rPr lang="en-US" sz="1600" dirty="0"/>
              <a:t>B: CH</a:t>
            </a:r>
            <a:r>
              <a:rPr lang="en-US" sz="1600" baseline="-25000" dirty="0"/>
              <a:t>3</a:t>
            </a:r>
            <a:r>
              <a:rPr lang="en-US" sz="1600" dirty="0"/>
              <a:t>CN (1% formic acid)</a:t>
            </a:r>
          </a:p>
        </p:txBody>
      </p:sp>
      <p:sp>
        <p:nvSpPr>
          <p:cNvPr id="57" name="TextBox 56"/>
          <p:cNvSpPr txBox="1"/>
          <p:nvPr/>
        </p:nvSpPr>
        <p:spPr>
          <a:xfrm>
            <a:off x="7120269" y="3423293"/>
            <a:ext cx="1624355" cy="369332"/>
          </a:xfrm>
          <a:prstGeom prst="rect">
            <a:avLst/>
          </a:prstGeom>
          <a:noFill/>
        </p:spPr>
        <p:txBody>
          <a:bodyPr wrap="none" rtlCol="0">
            <a:spAutoFit/>
          </a:bodyPr>
          <a:lstStyle/>
          <a:p>
            <a:r>
              <a:rPr lang="en-US" dirty="0"/>
              <a:t>measure A</a:t>
            </a:r>
            <a:r>
              <a:rPr lang="en-US" baseline="-25000" dirty="0"/>
              <a:t>280nm</a:t>
            </a:r>
          </a:p>
        </p:txBody>
      </p:sp>
      <p:cxnSp>
        <p:nvCxnSpPr>
          <p:cNvPr id="59" name="Straight Connector 58"/>
          <p:cNvCxnSpPr/>
          <p:nvPr/>
        </p:nvCxnSpPr>
        <p:spPr>
          <a:xfrm>
            <a:off x="7041551" y="5905568"/>
            <a:ext cx="0" cy="522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6884315" y="5930343"/>
            <a:ext cx="367408" cy="307777"/>
          </a:xfrm>
          <a:prstGeom prst="rect">
            <a:avLst/>
          </a:prstGeom>
          <a:noFill/>
        </p:spPr>
        <p:txBody>
          <a:bodyPr wrap="none" rtlCol="0">
            <a:spAutoFit/>
          </a:bodyPr>
          <a:lstStyle/>
          <a:p>
            <a:r>
              <a:rPr lang="en-US" sz="1400" dirty="0"/>
              <a:t>12</a:t>
            </a:r>
          </a:p>
        </p:txBody>
      </p:sp>
      <p:sp>
        <p:nvSpPr>
          <p:cNvPr id="63" name="TextBox 62"/>
          <p:cNvSpPr txBox="1"/>
          <p:nvPr/>
        </p:nvSpPr>
        <p:spPr>
          <a:xfrm>
            <a:off x="5468799" y="3193279"/>
            <a:ext cx="1599220" cy="400110"/>
          </a:xfrm>
          <a:prstGeom prst="rect">
            <a:avLst/>
          </a:prstGeom>
          <a:noFill/>
        </p:spPr>
        <p:txBody>
          <a:bodyPr wrap="none" rtlCol="0">
            <a:spAutoFit/>
          </a:bodyPr>
          <a:lstStyle/>
          <a:p>
            <a:r>
              <a:rPr lang="en-US" sz="2000" u="sng" dirty="0"/>
              <a:t>HPLC method</a:t>
            </a:r>
          </a:p>
        </p:txBody>
      </p:sp>
    </p:spTree>
    <p:extLst>
      <p:ext uri="{BB962C8B-B14F-4D97-AF65-F5344CB8AC3E}">
        <p14:creationId xmlns:p14="http://schemas.microsoft.com/office/powerpoint/2010/main" val="11267138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569157348"/>
              </p:ext>
            </p:extLst>
          </p:nvPr>
        </p:nvGraphicFramePr>
        <p:xfrm>
          <a:off x="227628" y="1314154"/>
          <a:ext cx="4413376" cy="316143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flipH="1">
            <a:off x="1709135" y="1885560"/>
            <a:ext cx="1764421" cy="523220"/>
          </a:xfrm>
          <a:prstGeom prst="rect">
            <a:avLst/>
          </a:prstGeom>
          <a:noFill/>
        </p:spPr>
        <p:txBody>
          <a:bodyPr wrap="square" rtlCol="0">
            <a:spAutoFit/>
          </a:bodyPr>
          <a:lstStyle/>
          <a:p>
            <a:r>
              <a:rPr lang="en-US" sz="1400" dirty="0"/>
              <a:t>y = 731390x – 23382</a:t>
            </a:r>
          </a:p>
          <a:p>
            <a:r>
              <a:rPr lang="en-US" sz="1400" dirty="0"/>
              <a:t>R</a:t>
            </a:r>
            <a:r>
              <a:rPr lang="en-US" sz="1400" baseline="30000" dirty="0"/>
              <a:t>2</a:t>
            </a:r>
            <a:r>
              <a:rPr lang="en-US" sz="1400" dirty="0"/>
              <a:t> = 0.9998</a:t>
            </a:r>
          </a:p>
        </p:txBody>
      </p:sp>
      <p:graphicFrame>
        <p:nvGraphicFramePr>
          <p:cNvPr id="5" name="Chart 4"/>
          <p:cNvGraphicFramePr>
            <a:graphicFrameLocks/>
          </p:cNvGraphicFramePr>
          <p:nvPr>
            <p:extLst>
              <p:ext uri="{D42A27DB-BD31-4B8C-83A1-F6EECF244321}">
                <p14:modId xmlns:p14="http://schemas.microsoft.com/office/powerpoint/2010/main" val="2576228688"/>
              </p:ext>
            </p:extLst>
          </p:nvPr>
        </p:nvGraphicFramePr>
        <p:xfrm>
          <a:off x="4641004" y="1649037"/>
          <a:ext cx="4040159" cy="2739315"/>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293912" y="4658943"/>
            <a:ext cx="6713378" cy="1446550"/>
          </a:xfrm>
          <a:prstGeom prst="rect">
            <a:avLst/>
          </a:prstGeom>
        </p:spPr>
        <p:txBody>
          <a:bodyPr wrap="square">
            <a:spAutoFit/>
          </a:bodyPr>
          <a:lstStyle/>
          <a:p>
            <a:r>
              <a:rPr lang="en-US" sz="1600" b="1" i="1" dirty="0" smtClean="0">
                <a:latin typeface="Times New Roman" panose="02020603050405020304" pitchFamily="18" charset="0"/>
                <a:ea typeface="Times New Roman" panose="02020603050405020304" pitchFamily="18" charset="0"/>
              </a:rPr>
              <a:t>Example of Student Calculation</a:t>
            </a:r>
            <a:r>
              <a:rPr lang="en-US" sz="1600" dirty="0" smtClean="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r>
              <a:rPr lang="en-US" sz="1600" b="1" dirty="0">
                <a:latin typeface="Times New Roman" panose="02020603050405020304" pitchFamily="18" charset="0"/>
                <a:ea typeface="Times New Roman" panose="02020603050405020304" pitchFamily="18" charset="0"/>
              </a:rPr>
              <a:t>Thai chili pepper</a:t>
            </a:r>
            <a:endParaRPr lang="en-US" sz="2400" dirty="0">
              <a:latin typeface="Times New Roman" panose="02020603050405020304" pitchFamily="18" charset="0"/>
              <a:ea typeface="Times New Roman" panose="02020603050405020304" pitchFamily="18" charset="0"/>
            </a:endParaRPr>
          </a:p>
          <a:p>
            <a:r>
              <a:rPr lang="en-US" sz="1600" dirty="0">
                <a:latin typeface="Times New Roman" panose="02020603050405020304" pitchFamily="18" charset="0"/>
                <a:ea typeface="Times New Roman" panose="02020603050405020304" pitchFamily="18" charset="0"/>
              </a:rPr>
              <a:t>	3 replicates: average peak area: 4563530</a:t>
            </a:r>
            <a:r>
              <a:rPr lang="en-US" sz="240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standard deviation: 135581</a:t>
            </a:r>
            <a:endParaRPr lang="en-US" sz="2400" dirty="0">
              <a:latin typeface="Times New Roman" panose="02020603050405020304" pitchFamily="18" charset="0"/>
              <a:ea typeface="Times New Roman" panose="02020603050405020304" pitchFamily="18" charset="0"/>
            </a:endParaRPr>
          </a:p>
          <a:p>
            <a:r>
              <a:rPr lang="en-US" sz="1600" dirty="0">
                <a:latin typeface="Times New Roman" panose="02020603050405020304" pitchFamily="18" charset="0"/>
                <a:ea typeface="Times New Roman" panose="02020603050405020304" pitchFamily="18" charset="0"/>
              </a:rPr>
              <a:t>	4563530 = 731390x – 23382</a:t>
            </a:r>
            <a:endParaRPr lang="en-US" sz="2400" dirty="0">
              <a:latin typeface="Times New Roman" panose="02020603050405020304" pitchFamily="18" charset="0"/>
              <a:ea typeface="Times New Roman" panose="02020603050405020304" pitchFamily="18" charset="0"/>
            </a:endParaRPr>
          </a:p>
          <a:p>
            <a:r>
              <a:rPr lang="en-US" sz="1600" dirty="0">
                <a:latin typeface="Times New Roman" panose="02020603050405020304" pitchFamily="18" charset="0"/>
                <a:ea typeface="Times New Roman" panose="02020603050405020304" pitchFamily="18" charset="0"/>
              </a:rPr>
              <a:t>	x = </a:t>
            </a:r>
            <a:r>
              <a:rPr lang="en-US" sz="1600" b="1" dirty="0">
                <a:latin typeface="Times New Roman" panose="02020603050405020304" pitchFamily="18" charset="0"/>
                <a:ea typeface="Times New Roman" panose="02020603050405020304" pitchFamily="18" charset="0"/>
              </a:rPr>
              <a:t>23,388 </a:t>
            </a:r>
            <a:r>
              <a:rPr lang="en-US" sz="1600" dirty="0">
                <a:latin typeface="Times New Roman" panose="02020603050405020304" pitchFamily="18" charset="0"/>
                <a:ea typeface="Times New Roman" panose="02020603050405020304" pitchFamily="18" charset="0"/>
              </a:rPr>
              <a:t>mg/mL</a:t>
            </a:r>
            <a:endParaRPr lang="en-US" sz="2400" dirty="0">
              <a:latin typeface="Times New Roman" panose="02020603050405020304" pitchFamily="18" charset="0"/>
              <a:ea typeface="Times New Roman" panose="02020603050405020304" pitchFamily="18" charset="0"/>
            </a:endParaRPr>
          </a:p>
        </p:txBody>
      </p:sp>
      <p:sp>
        <p:nvSpPr>
          <p:cNvPr id="2" name="TextBox 1"/>
          <p:cNvSpPr txBox="1"/>
          <p:nvPr/>
        </p:nvSpPr>
        <p:spPr>
          <a:xfrm>
            <a:off x="5718108" y="1353643"/>
            <a:ext cx="2107949" cy="369332"/>
          </a:xfrm>
          <a:prstGeom prst="rect">
            <a:avLst/>
          </a:prstGeom>
          <a:noFill/>
        </p:spPr>
        <p:txBody>
          <a:bodyPr wrap="none" rtlCol="0">
            <a:spAutoFit/>
          </a:bodyPr>
          <a:lstStyle/>
          <a:p>
            <a:r>
              <a:rPr lang="en-US" dirty="0" smtClean="0"/>
              <a:t>Capsaicin in peppers</a:t>
            </a:r>
            <a:endParaRPr lang="en-US" dirty="0"/>
          </a:p>
        </p:txBody>
      </p:sp>
      <p:sp>
        <p:nvSpPr>
          <p:cNvPr id="7" name="Title 6"/>
          <p:cNvSpPr>
            <a:spLocks noGrp="1"/>
          </p:cNvSpPr>
          <p:nvPr>
            <p:ph type="title"/>
          </p:nvPr>
        </p:nvSpPr>
        <p:spPr>
          <a:xfrm>
            <a:off x="457200" y="274638"/>
            <a:ext cx="8229600" cy="808414"/>
          </a:xfrm>
        </p:spPr>
        <p:txBody>
          <a:bodyPr>
            <a:normAutofit/>
          </a:bodyPr>
          <a:lstStyle/>
          <a:p>
            <a:r>
              <a:rPr lang="en-US" sz="4000" dirty="0" smtClean="0"/>
              <a:t>Data analysis</a:t>
            </a:r>
            <a:endParaRPr lang="en-US" sz="4000" dirty="0"/>
          </a:p>
        </p:txBody>
      </p:sp>
    </p:spTree>
    <p:extLst>
      <p:ext uri="{BB962C8B-B14F-4D97-AF65-F5344CB8AC3E}">
        <p14:creationId xmlns:p14="http://schemas.microsoft.com/office/powerpoint/2010/main" val="4729535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3790</TotalTime>
  <Words>1499</Words>
  <Application>Microsoft Macintosh PowerPoint</Application>
  <PresentationFormat>On-screen Show (4:3)</PresentationFormat>
  <Paragraphs>217</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Spice-troscopy: A tongue-searing experimental approach to undergraduate instrumental analysis. </vt:lpstr>
      <vt:lpstr>PowerPoint Presentation</vt:lpstr>
      <vt:lpstr>Implementing inquiry</vt:lpstr>
      <vt:lpstr>How do we get students to do “science”?</vt:lpstr>
      <vt:lpstr>Transition from student to professional</vt:lpstr>
      <vt:lpstr>Modular inquiry-based lab activities </vt:lpstr>
      <vt:lpstr>Basic idea</vt:lpstr>
      <vt:lpstr>Capsaicin analysis</vt:lpstr>
      <vt:lpstr>Data analysis</vt:lpstr>
      <vt:lpstr>Peroxidase analysis</vt:lpstr>
      <vt:lpstr>Student work 1</vt:lpstr>
      <vt:lpstr>Student evaluation of experiments</vt:lpstr>
      <vt:lpstr>Student evaluation of experiments</vt:lpstr>
      <vt:lpstr>Future directions</vt:lpstr>
      <vt:lpstr>Just in case slide: HRP assay data</vt:lpstr>
      <vt:lpstr>Extra slide: References</vt:lpstr>
    </vt:vector>
  </TitlesOfParts>
  <Company>Bellevue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Spice-troscopy: A tongue-searing experimental approach to undergraduate instrumental analysis.</dc:title>
  <dc:creator>Rick Glover</dc:creator>
  <cp:lastModifiedBy>Rick Glover</cp:lastModifiedBy>
  <cp:revision>129</cp:revision>
  <dcterms:created xsi:type="dcterms:W3CDTF">2016-09-27T17:46:34Z</dcterms:created>
  <dcterms:modified xsi:type="dcterms:W3CDTF">2016-10-27T20:10:48Z</dcterms:modified>
</cp:coreProperties>
</file>