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6" r:id="rId3"/>
    <p:sldId id="263" r:id="rId4"/>
    <p:sldId id="260" r:id="rId5"/>
    <p:sldId id="261" r:id="rId6"/>
    <p:sldId id="259" r:id="rId7"/>
    <p:sldId id="262" r:id="rId8"/>
    <p:sldId id="264" r:id="rId9"/>
    <p:sldId id="265" r:id="rId10"/>
    <p:sldId id="271" r:id="rId11"/>
    <p:sldId id="266" r:id="rId12"/>
    <p:sldId id="268" r:id="rId13"/>
    <p:sldId id="267" r:id="rId14"/>
    <p:sldId id="269" r:id="rId15"/>
    <p:sldId id="270" r:id="rId16"/>
    <p:sldId id="272" r:id="rId17"/>
    <p:sldId id="273" r:id="rId18"/>
    <p:sldId id="258"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2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64" d="100"/>
          <a:sy n="64" d="100"/>
        </p:scale>
        <p:origin x="640" y="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A543A-3514-4881-A5F6-9D63A241DDE8}" type="datetimeFigureOut">
              <a:rPr lang="en-US" smtClean="0"/>
              <a:t>10/12/2016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BFF09-C862-4F4A-B262-48AE1859A8D4}" type="slidenum">
              <a:rPr lang="en-US" smtClean="0"/>
              <a:t>‹#›</a:t>
            </a:fld>
            <a:endParaRPr lang="en-US"/>
          </a:p>
        </p:txBody>
      </p:sp>
    </p:spTree>
    <p:extLst>
      <p:ext uri="{BB962C8B-B14F-4D97-AF65-F5344CB8AC3E}">
        <p14:creationId xmlns:p14="http://schemas.microsoft.com/office/powerpoint/2010/main" val="1069775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81B5091-2BEE-48E7-9499-302766FD952E}" type="slidenum">
              <a:rPr lang="en-US" smtClean="0">
                <a:latin typeface="Arial" pitchFamily="34" charset="0"/>
              </a:rPr>
              <a:pPr fontAlgn="base">
                <a:spcBef>
                  <a:spcPct val="0"/>
                </a:spcBef>
                <a:spcAft>
                  <a:spcPct val="0"/>
                </a:spcAft>
                <a:defRPr/>
              </a:pPr>
              <a:t>4</a:t>
            </a:fld>
            <a:endParaRPr lang="en-US" smtClean="0">
              <a:latin typeface="Arial" pitchFamily="34"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pic>
        <p:nvPicPr>
          <p:cNvPr id="2" name="Picture 1"/>
          <p:cNvPicPr>
            <a:picLocks noChangeAspect="1"/>
          </p:cNvPicPr>
          <p:nvPr/>
        </p:nvPicPr>
        <p:blipFill>
          <a:blip r:embed="rId3"/>
          <a:stretch>
            <a:fillRect/>
          </a:stretch>
        </p:blipFill>
        <p:spPr>
          <a:xfrm>
            <a:off x="1181100" y="4514056"/>
            <a:ext cx="4495800" cy="4400550"/>
          </a:xfrm>
          <a:prstGeom prst="rect">
            <a:avLst/>
          </a:prstGeom>
        </p:spPr>
      </p:pic>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931924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51D28AB-329E-4750-932B-81D1C46CE915}" type="slidenum">
              <a:rPr lang="en-US" smtClean="0">
                <a:latin typeface="Arial" pitchFamily="34" charset="0"/>
              </a:rPr>
              <a:pPr fontAlgn="base">
                <a:spcBef>
                  <a:spcPct val="0"/>
                </a:spcBef>
                <a:spcAft>
                  <a:spcPct val="0"/>
                </a:spcAft>
                <a:defRPr/>
              </a:pPr>
              <a:t>5</a:t>
            </a:fld>
            <a:endParaRPr lang="en-US" smtClean="0">
              <a:latin typeface="Arial" pitchFamily="34"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pic>
        <p:nvPicPr>
          <p:cNvPr id="2" name="Picture 1"/>
          <p:cNvPicPr>
            <a:picLocks noChangeAspect="1"/>
          </p:cNvPicPr>
          <p:nvPr/>
        </p:nvPicPr>
        <p:blipFill>
          <a:blip r:embed="rId3"/>
          <a:stretch>
            <a:fillRect/>
          </a:stretch>
        </p:blipFill>
        <p:spPr>
          <a:xfrm>
            <a:off x="1113182" y="4550931"/>
            <a:ext cx="4395995" cy="3792175"/>
          </a:xfrm>
          <a:prstGeom prst="rect">
            <a:avLst/>
          </a:prstGeom>
        </p:spPr>
      </p:pic>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extLst>
      <p:ext uri="{BB962C8B-B14F-4D97-AF65-F5344CB8AC3E}">
        <p14:creationId xmlns:p14="http://schemas.microsoft.com/office/powerpoint/2010/main" val="4019719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51D28AB-329E-4750-932B-81D1C46CE915}" type="slidenum">
              <a:rPr lang="en-US" smtClean="0">
                <a:latin typeface="Arial" pitchFamily="34" charset="0"/>
              </a:rPr>
              <a:pPr fontAlgn="base">
                <a:spcBef>
                  <a:spcPct val="0"/>
                </a:spcBef>
                <a:spcAft>
                  <a:spcPct val="0"/>
                </a:spcAft>
                <a:defRPr/>
              </a:pPr>
              <a:t>11</a:t>
            </a:fld>
            <a:endParaRPr lang="en-US" smtClean="0">
              <a:latin typeface="Arial" pitchFamily="34"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949407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51D28AB-329E-4750-932B-81D1C46CE915}" type="slidenum">
              <a:rPr lang="en-US" smtClean="0">
                <a:latin typeface="Arial" pitchFamily="34" charset="0"/>
              </a:rPr>
              <a:pPr fontAlgn="base">
                <a:spcBef>
                  <a:spcPct val="0"/>
                </a:spcBef>
                <a:spcAft>
                  <a:spcPct val="0"/>
                </a:spcAft>
                <a:defRPr/>
              </a:pPr>
              <a:t>12</a:t>
            </a:fld>
            <a:endParaRPr lang="en-US" smtClean="0">
              <a:latin typeface="Arial" pitchFamily="34"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94940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51D28AB-329E-4750-932B-81D1C46CE915}" type="slidenum">
              <a:rPr lang="en-US" smtClean="0">
                <a:latin typeface="Arial" pitchFamily="34" charset="0"/>
              </a:rPr>
              <a:pPr fontAlgn="base">
                <a:spcBef>
                  <a:spcPct val="0"/>
                </a:spcBef>
                <a:spcAft>
                  <a:spcPct val="0"/>
                </a:spcAft>
                <a:defRPr/>
              </a:pPr>
              <a:t>16</a:t>
            </a:fld>
            <a:endParaRPr lang="en-US" smtClean="0">
              <a:latin typeface="Arial" pitchFamily="34"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039300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51D28AB-329E-4750-932B-81D1C46CE915}" type="slidenum">
              <a:rPr lang="en-US" smtClean="0">
                <a:latin typeface="Arial" pitchFamily="34" charset="0"/>
              </a:rPr>
              <a:pPr fontAlgn="base">
                <a:spcBef>
                  <a:spcPct val="0"/>
                </a:spcBef>
                <a:spcAft>
                  <a:spcPct val="0"/>
                </a:spcAft>
                <a:defRPr/>
              </a:pPr>
              <a:t>17</a:t>
            </a:fld>
            <a:endParaRPr lang="en-US" smtClean="0">
              <a:latin typeface="Arial" pitchFamily="34"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711076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0E1F9B2A-AC60-4ABC-9795-FBD48ABC16DE}" type="datetimeFigureOut">
              <a:rPr lang="en-US" smtClean="0"/>
              <a:pPr/>
              <a:t>10/12/2016</a:t>
            </a:fld>
            <a:endParaRPr lang="en-US"/>
          </a:p>
        </p:txBody>
      </p:sp>
      <p:sp>
        <p:nvSpPr>
          <p:cNvPr id="5" name="Footer Placeholder 4"/>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7CC00581-D758-46A8-A5F4-790322D9ABAE}" type="slidenum">
              <a:rPr lang="en-US" smtClean="0"/>
              <a:pPr/>
              <a:t>‹#›</a:t>
            </a:fld>
            <a:endParaRPr lang="en-US"/>
          </a:p>
        </p:txBody>
      </p:sp>
    </p:spTree>
    <p:extLst>
      <p:ext uri="{BB962C8B-B14F-4D97-AF65-F5344CB8AC3E}">
        <p14:creationId xmlns:p14="http://schemas.microsoft.com/office/powerpoint/2010/main" val="2459244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1F9B2A-AC60-4ABC-9795-FBD48ABC16DE}"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00581-D758-46A8-A5F4-790322D9ABAE}" type="slidenum">
              <a:rPr lang="en-US" smtClean="0"/>
              <a:t>‹#›</a:t>
            </a:fld>
            <a:endParaRPr lang="en-US"/>
          </a:p>
        </p:txBody>
      </p:sp>
    </p:spTree>
    <p:extLst>
      <p:ext uri="{BB962C8B-B14F-4D97-AF65-F5344CB8AC3E}">
        <p14:creationId xmlns:p14="http://schemas.microsoft.com/office/powerpoint/2010/main" val="17142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1F9B2A-AC60-4ABC-9795-FBD48ABC16DE}"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00581-D758-46A8-A5F4-790322D9ABAE}" type="slidenum">
              <a:rPr lang="en-US" smtClean="0"/>
              <a:t>‹#›</a:t>
            </a:fld>
            <a:endParaRPr lang="en-US"/>
          </a:p>
        </p:txBody>
      </p:sp>
    </p:spTree>
    <p:extLst>
      <p:ext uri="{BB962C8B-B14F-4D97-AF65-F5344CB8AC3E}">
        <p14:creationId xmlns:p14="http://schemas.microsoft.com/office/powerpoint/2010/main" val="715081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1F9B2A-AC60-4ABC-9795-FBD48ABC16DE}"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00581-D758-46A8-A5F4-790322D9ABAE}" type="slidenum">
              <a:rPr lang="en-US" smtClean="0"/>
              <a:t>‹#›</a:t>
            </a:fld>
            <a:endParaRPr lang="en-US"/>
          </a:p>
        </p:txBody>
      </p:sp>
    </p:spTree>
    <p:extLst>
      <p:ext uri="{BB962C8B-B14F-4D97-AF65-F5344CB8AC3E}">
        <p14:creationId xmlns:p14="http://schemas.microsoft.com/office/powerpoint/2010/main" val="427732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1F9B2A-AC60-4ABC-9795-FBD48ABC16DE}"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00581-D758-46A8-A5F4-790322D9ABAE}" type="slidenum">
              <a:rPr lang="en-US" smtClean="0"/>
              <a:t>‹#›</a:t>
            </a:fld>
            <a:endParaRPr lang="en-US"/>
          </a:p>
        </p:txBody>
      </p:sp>
    </p:spTree>
    <p:extLst>
      <p:ext uri="{BB962C8B-B14F-4D97-AF65-F5344CB8AC3E}">
        <p14:creationId xmlns:p14="http://schemas.microsoft.com/office/powerpoint/2010/main" val="1249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1F9B2A-AC60-4ABC-9795-FBD48ABC16DE}"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00581-D758-46A8-A5F4-790322D9ABAE}" type="slidenum">
              <a:rPr lang="en-US" smtClean="0"/>
              <a:t>‹#›</a:t>
            </a:fld>
            <a:endParaRPr lang="en-US"/>
          </a:p>
        </p:txBody>
      </p:sp>
    </p:spTree>
    <p:extLst>
      <p:ext uri="{BB962C8B-B14F-4D97-AF65-F5344CB8AC3E}">
        <p14:creationId xmlns:p14="http://schemas.microsoft.com/office/powerpoint/2010/main" val="232076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C020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C020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1F9B2A-AC60-4ABC-9795-FBD48ABC16DE}" type="datetimeFigureOut">
              <a:rPr lang="en-US" smtClean="0"/>
              <a:t>10/12/2016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C00581-D758-46A8-A5F4-790322D9ABAE}" type="slidenum">
              <a:rPr lang="en-US" smtClean="0"/>
              <a:t>‹#›</a:t>
            </a:fld>
            <a:endParaRPr lang="en-US"/>
          </a:p>
        </p:txBody>
      </p:sp>
    </p:spTree>
    <p:extLst>
      <p:ext uri="{BB962C8B-B14F-4D97-AF65-F5344CB8AC3E}">
        <p14:creationId xmlns:p14="http://schemas.microsoft.com/office/powerpoint/2010/main" val="1365091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1F9B2A-AC60-4ABC-9795-FBD48ABC16DE}" type="datetimeFigureOut">
              <a:rPr lang="en-US" smtClean="0"/>
              <a:t>10/12/2016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C00581-D758-46A8-A5F4-790322D9ABAE}" type="slidenum">
              <a:rPr lang="en-US" smtClean="0"/>
              <a:t>‹#›</a:t>
            </a:fld>
            <a:endParaRPr lang="en-US"/>
          </a:p>
        </p:txBody>
      </p:sp>
    </p:spTree>
    <p:extLst>
      <p:ext uri="{BB962C8B-B14F-4D97-AF65-F5344CB8AC3E}">
        <p14:creationId xmlns:p14="http://schemas.microsoft.com/office/powerpoint/2010/main" val="282165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F9B2A-AC60-4ABC-9795-FBD48ABC16DE}" type="datetimeFigureOut">
              <a:rPr lang="en-US" smtClean="0"/>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C00581-D758-46A8-A5F4-790322D9ABAE}" type="slidenum">
              <a:rPr lang="en-US" smtClean="0"/>
              <a:t>‹#›</a:t>
            </a:fld>
            <a:endParaRPr lang="en-US"/>
          </a:p>
        </p:txBody>
      </p:sp>
    </p:spTree>
    <p:extLst>
      <p:ext uri="{BB962C8B-B14F-4D97-AF65-F5344CB8AC3E}">
        <p14:creationId xmlns:p14="http://schemas.microsoft.com/office/powerpoint/2010/main" val="33602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1F9B2A-AC60-4ABC-9795-FBD48ABC16DE}"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00581-D758-46A8-A5F4-790322D9ABAE}" type="slidenum">
              <a:rPr lang="en-US" smtClean="0"/>
              <a:t>‹#›</a:t>
            </a:fld>
            <a:endParaRPr lang="en-US"/>
          </a:p>
        </p:txBody>
      </p:sp>
    </p:spTree>
    <p:extLst>
      <p:ext uri="{BB962C8B-B14F-4D97-AF65-F5344CB8AC3E}">
        <p14:creationId xmlns:p14="http://schemas.microsoft.com/office/powerpoint/2010/main" val="3667534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1F9B2A-AC60-4ABC-9795-FBD48ABC16DE}"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00581-D758-46A8-A5F4-790322D9ABAE}" type="slidenum">
              <a:rPr lang="en-US" smtClean="0"/>
              <a:t>‹#›</a:t>
            </a:fld>
            <a:endParaRPr lang="en-US"/>
          </a:p>
        </p:txBody>
      </p:sp>
    </p:spTree>
    <p:extLst>
      <p:ext uri="{BB962C8B-B14F-4D97-AF65-F5344CB8AC3E}">
        <p14:creationId xmlns:p14="http://schemas.microsoft.com/office/powerpoint/2010/main" val="2038890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F9B2A-AC60-4ABC-9795-FBD48ABC16DE}" type="datetimeFigureOut">
              <a:rPr lang="en-US" smtClean="0"/>
              <a:t>10/12/2016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ight Triangle 6"/>
          <p:cNvSpPr/>
          <p:nvPr userDrawn="1"/>
        </p:nvSpPr>
        <p:spPr>
          <a:xfrm rot="16200000">
            <a:off x="8610601" y="3276601"/>
            <a:ext cx="3581400" cy="3581400"/>
          </a:xfrm>
          <a:prstGeom prst="rtTriangle">
            <a:avLst/>
          </a:prstGeom>
          <a:solidFill>
            <a:srgbClr val="C0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C00581-D758-46A8-A5F4-790322D9ABAE}" type="slidenum">
              <a:rPr lang="en-US" smtClean="0"/>
              <a:pPr/>
              <a:t>‹#›</a:t>
            </a:fld>
            <a:endParaRPr lang="en-US"/>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075333" y="5025141"/>
            <a:ext cx="1888596" cy="1176398"/>
          </a:xfrm>
          <a:prstGeom prst="rect">
            <a:avLst/>
          </a:prstGeom>
        </p:spPr>
      </p:pic>
    </p:spTree>
    <p:extLst>
      <p:ext uri="{BB962C8B-B14F-4D97-AF65-F5344CB8AC3E}">
        <p14:creationId xmlns:p14="http://schemas.microsoft.com/office/powerpoint/2010/main" val="110829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Baskerville Old Face" panose="020206020805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terrificscience.org/lessonpdfs/MoleIntro.pdf" TargetMode="Externa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hyperlink" Target="http://mgross2015.weebly.com/what-we-are-doing-in-science.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hyperlink" Target="https://www.alkaseltzer.com/science-experiments" TargetMode="External"/><Relationship Id="rId2" Type="http://schemas.openxmlformats.org/officeDocument/2006/relationships/hyperlink" Target="http://www.chymist.com/AlkaSeltzer.pdf" TargetMode="Externa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chemistry.olivet.edu/classes/chem100/pdf/Labs/Buffers%20Lab.PDF" TargetMode="Externa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3.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2.jpeg"/><Relationship Id="rId5" Type="http://schemas.openxmlformats.org/officeDocument/2006/relationships/image" Target="../media/image31.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hyperlink" Target="http://www.terrificscience.org/lessonpdfs/MoleIntro.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chymist.com/AlkaSeltzer.pdf" TargetMode="External"/><Relationship Id="rId2" Type="http://schemas.openxmlformats.org/officeDocument/2006/relationships/hyperlink" Target="http://mgross2015.weebly.com/what-we-are-doing-in-science.html"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alkaseltzer.com/science-experiments"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chemistry.olivet.edu/classes/chem100/pdf/Labs/Buffers%20Lab.PD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Verdana" panose="020B0604030504040204" pitchFamily="34" charset="0"/>
                <a:ea typeface="Verdana" panose="020B0604030504040204" pitchFamily="34" charset="0"/>
                <a:cs typeface="Verdana" panose="020B0604030504040204" pitchFamily="34" charset="0"/>
              </a:rPr>
              <a:t>Food: How to Hook GOB Students’ Interest in Chemistry</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p:txBody>
          <a:bodyPr>
            <a:normAutofit lnSpcReduction="10000"/>
          </a:bodyPr>
          <a:lstStyle/>
          <a:p>
            <a:r>
              <a:rPr lang="en-US" dirty="0" smtClean="0"/>
              <a:t>Janice Gard, Lori Keeling, Deanna </a:t>
            </a:r>
            <a:r>
              <a:rPr lang="en-US" dirty="0" err="1"/>
              <a:t>Ojennus</a:t>
            </a:r>
            <a:endParaRPr lang="en-US" dirty="0"/>
          </a:p>
          <a:p>
            <a:r>
              <a:rPr lang="en-US" dirty="0" err="1" smtClean="0"/>
              <a:t>Elisabet</a:t>
            </a:r>
            <a:r>
              <a:rPr lang="en-US" dirty="0" smtClean="0"/>
              <a:t> Richardson, Karen Stevens, Jackson Wiley</a:t>
            </a:r>
          </a:p>
          <a:p>
            <a:r>
              <a:rPr lang="en-US" dirty="0" smtClean="0"/>
              <a:t>Whitworth University</a:t>
            </a:r>
          </a:p>
          <a:p>
            <a:r>
              <a:rPr lang="en-US" dirty="0" smtClean="0"/>
              <a:t>Spokane, WA</a:t>
            </a:r>
            <a:endParaRPr lang="en-US" dirty="0"/>
          </a:p>
        </p:txBody>
      </p:sp>
      <p:pic>
        <p:nvPicPr>
          <p:cNvPr id="1026" name="Picture 2" descr="Image result for student on fish h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70" y="5104559"/>
            <a:ext cx="2016125" cy="1601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890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7625"/>
            <a:ext cx="9144000" cy="806520"/>
          </a:xfrm>
        </p:spPr>
        <p:txBody>
          <a:bodyPr>
            <a:normAutofit/>
          </a:bodyPr>
          <a:lstStyle/>
          <a:p>
            <a:r>
              <a:rPr lang="en-US" sz="4000" dirty="0" smtClean="0">
                <a:latin typeface="Arial" panose="020B0604020202020204" pitchFamily="34" charset="0"/>
                <a:cs typeface="Arial" panose="020B0604020202020204" pitchFamily="34" charset="0"/>
              </a:rPr>
              <a:t>Buccaneer Lab</a:t>
            </a:r>
            <a:endParaRPr lang="en-US" sz="4000" dirty="0">
              <a:latin typeface="Arial" panose="020B0604020202020204" pitchFamily="34" charset="0"/>
              <a:cs typeface="Arial" panose="020B0604020202020204" pitchFamily="34" charset="0"/>
            </a:endParaRPr>
          </a:p>
        </p:txBody>
      </p:sp>
      <p:grpSp>
        <p:nvGrpSpPr>
          <p:cNvPr id="5" name="Group 4"/>
          <p:cNvGrpSpPr/>
          <p:nvPr/>
        </p:nvGrpSpPr>
        <p:grpSpPr>
          <a:xfrm>
            <a:off x="483074" y="1330137"/>
            <a:ext cx="10512176" cy="5721286"/>
            <a:chOff x="483074" y="1330137"/>
            <a:chExt cx="10512176" cy="5721286"/>
          </a:xfrm>
        </p:grpSpPr>
        <p:sp>
          <p:nvSpPr>
            <p:cNvPr id="4" name="TextBox 3"/>
            <p:cNvSpPr txBox="1"/>
            <p:nvPr/>
          </p:nvSpPr>
          <p:spPr>
            <a:xfrm>
              <a:off x="483074" y="5851094"/>
              <a:ext cx="8457648" cy="1200329"/>
            </a:xfrm>
            <a:prstGeom prst="rect">
              <a:avLst/>
            </a:prstGeom>
            <a:noFill/>
          </p:spPr>
          <p:txBody>
            <a:bodyPr wrap="square" rtlCol="0">
              <a:spAutoFit/>
            </a:bodyPr>
            <a:lstStyle/>
            <a:p>
              <a:r>
                <a:rPr lang="en-US" dirty="0" smtClean="0">
                  <a:hlinkClick r:id="rId2"/>
                </a:rPr>
                <a:t>http://www.terrificscience.org/lessonpdfs/MoleIntro.pdf</a:t>
              </a:r>
              <a:r>
                <a:rPr lang="en-US" dirty="0" smtClean="0"/>
                <a:t> (accessed 9/19/16).</a:t>
              </a:r>
            </a:p>
            <a:p>
              <a:r>
                <a:rPr lang="en-US" dirty="0" err="1" smtClean="0"/>
                <a:t>Flinn</a:t>
              </a:r>
              <a:r>
                <a:rPr lang="en-US" dirty="0" smtClean="0"/>
                <a:t> Scientific Inc. Mole Lab, publication 91622; 2012. </a:t>
              </a:r>
            </a:p>
            <a:p>
              <a:r>
                <a:rPr lang="en-US" dirty="0" smtClean="0"/>
                <a:t> </a:t>
              </a:r>
              <a:endParaRPr lang="en-US" dirty="0"/>
            </a:p>
            <a:p>
              <a:endParaRPr lang="en-US" dirty="0"/>
            </a:p>
          </p:txBody>
        </p:sp>
        <p:grpSp>
          <p:nvGrpSpPr>
            <p:cNvPr id="7" name="Group 6"/>
            <p:cNvGrpSpPr/>
            <p:nvPr/>
          </p:nvGrpSpPr>
          <p:grpSpPr>
            <a:xfrm>
              <a:off x="483074" y="1330137"/>
              <a:ext cx="10512176" cy="4173709"/>
              <a:chOff x="546653" y="634397"/>
              <a:chExt cx="10512176" cy="4173709"/>
            </a:xfrm>
          </p:grpSpPr>
          <p:pic>
            <p:nvPicPr>
              <p:cNvPr id="3" name="Picture 2"/>
              <p:cNvPicPr>
                <a:picLocks noChangeAspect="1"/>
              </p:cNvPicPr>
              <p:nvPr/>
            </p:nvPicPr>
            <p:blipFill>
              <a:blip r:embed="rId3"/>
              <a:stretch>
                <a:fillRect/>
              </a:stretch>
            </p:blipFill>
            <p:spPr>
              <a:xfrm>
                <a:off x="1524000" y="2059899"/>
                <a:ext cx="8696966" cy="2748207"/>
              </a:xfrm>
              <a:prstGeom prst="rect">
                <a:avLst/>
              </a:prstGeom>
            </p:spPr>
          </p:pic>
          <p:pic>
            <p:nvPicPr>
              <p:cNvPr id="6" name="Picture 5"/>
              <p:cNvPicPr>
                <a:picLocks noChangeAspect="1"/>
              </p:cNvPicPr>
              <p:nvPr/>
            </p:nvPicPr>
            <p:blipFill>
              <a:blip r:embed="rId4"/>
              <a:stretch>
                <a:fillRect/>
              </a:stretch>
            </p:blipFill>
            <p:spPr>
              <a:xfrm>
                <a:off x="546653" y="634397"/>
                <a:ext cx="1999818" cy="1351877"/>
              </a:xfrm>
              <a:prstGeom prst="rect">
                <a:avLst/>
              </a:prstGeom>
            </p:spPr>
          </p:pic>
          <p:pic>
            <p:nvPicPr>
              <p:cNvPr id="1026" name="Picture 2" descr="Image result for caramel candy pict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79121" y="641998"/>
                <a:ext cx="1979708" cy="1979708"/>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181740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5D626BB-4622-46C0-AD00-450710D816C4}" type="slidenum">
              <a:rPr lang="en-US" sz="1400">
                <a:latin typeface="Arial" pitchFamily="34" charset="0"/>
              </a:rPr>
              <a:pPr fontAlgn="base">
                <a:spcBef>
                  <a:spcPct val="0"/>
                </a:spcBef>
                <a:spcAft>
                  <a:spcPct val="0"/>
                </a:spcAft>
                <a:defRPr/>
              </a:pPr>
              <a:t>11</a:t>
            </a:fld>
            <a:endParaRPr lang="en-US" sz="1400">
              <a:latin typeface="Arial" pitchFamily="34" charset="0"/>
            </a:endParaRPr>
          </a:p>
        </p:txBody>
      </p:sp>
      <p:sp>
        <p:nvSpPr>
          <p:cNvPr id="48131" name="Rectangle 4"/>
          <p:cNvSpPr>
            <a:spLocks noGrp="1" noChangeArrowheads="1"/>
          </p:cNvSpPr>
          <p:nvPr>
            <p:ph type="title"/>
          </p:nvPr>
        </p:nvSpPr>
        <p:spPr>
          <a:xfrm>
            <a:off x="384313" y="462032"/>
            <a:ext cx="11807687" cy="1143000"/>
          </a:xfrm>
        </p:spPr>
        <p:txBody>
          <a:bodyPr>
            <a:normAutofit/>
          </a:bodyPr>
          <a:lstStyle/>
          <a:p>
            <a:pPr eaLnBrk="1" hangingPunct="1"/>
            <a:r>
              <a:rPr lang="en-US" sz="3200" b="1" dirty="0" smtClean="0">
                <a:latin typeface="Arial" panose="020B0604020202020204" pitchFamily="34" charset="0"/>
                <a:cs typeface="Arial" panose="020B0604020202020204" pitchFamily="34" charset="0"/>
              </a:rPr>
              <a:t>Dimensional Analysis/Conversion Factors with Candies</a:t>
            </a:r>
            <a:endParaRPr lang="en-US" sz="2800" b="1" dirty="0">
              <a:latin typeface="Arial" panose="020B0604020202020204" pitchFamily="34" charset="0"/>
              <a:cs typeface="Arial" panose="020B0604020202020204" pitchFamily="34" charset="0"/>
            </a:endParaRPr>
          </a:p>
        </p:txBody>
      </p:sp>
      <p:grpSp>
        <p:nvGrpSpPr>
          <p:cNvPr id="2" name="Group 1"/>
          <p:cNvGrpSpPr/>
          <p:nvPr/>
        </p:nvGrpSpPr>
        <p:grpSpPr>
          <a:xfrm>
            <a:off x="-1" y="1402556"/>
            <a:ext cx="9273209" cy="5476726"/>
            <a:chOff x="-1" y="1402556"/>
            <a:chExt cx="9273209" cy="5476726"/>
          </a:xfrm>
        </p:grpSpPr>
        <p:pic>
          <p:nvPicPr>
            <p:cNvPr id="1026" name="Picture 2" descr="ed-2010-009943SIfig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1320" y="1402556"/>
              <a:ext cx="2120348" cy="448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13" name="TextBox 12"/>
            <p:cNvSpPr txBox="1"/>
            <p:nvPr/>
          </p:nvSpPr>
          <p:spPr>
            <a:xfrm>
              <a:off x="-1" y="5955952"/>
              <a:ext cx="9273209" cy="923330"/>
            </a:xfrm>
            <a:prstGeom prst="rect">
              <a:avLst/>
            </a:prstGeom>
            <a:noFill/>
          </p:spPr>
          <p:txBody>
            <a:bodyPr wrap="square" rtlCol="0">
              <a:spAutoFit/>
            </a:bodyPr>
            <a:lstStyle/>
            <a:p>
              <a:r>
                <a:rPr lang="en-US" dirty="0" smtClean="0"/>
                <a:t>Ryan, S.; Wink, D.J. JCE Classroom Activity #112: Guessing the Number of Candies in the Jar- Who Needs Guessing?. </a:t>
              </a:r>
              <a:r>
                <a:rPr lang="en-US" i="1" dirty="0" smtClean="0"/>
                <a:t>J. Chem</a:t>
              </a:r>
              <a:r>
                <a:rPr lang="en-US" i="1" dirty="0"/>
                <a:t>. </a:t>
              </a:r>
              <a:r>
                <a:rPr lang="en-US" i="1" dirty="0" smtClean="0"/>
                <a:t>Ed.</a:t>
              </a:r>
              <a:r>
                <a:rPr lang="en-US" dirty="0" smtClean="0"/>
                <a:t> </a:t>
              </a:r>
              <a:r>
                <a:rPr lang="en-US" b="1" dirty="0" smtClean="0"/>
                <a:t>2012</a:t>
              </a:r>
              <a:r>
                <a:rPr lang="en-US" dirty="0" smtClean="0"/>
                <a:t>, 8, 1171-1173.</a:t>
              </a:r>
              <a:endParaRPr lang="en-US" dirty="0"/>
            </a:p>
            <a:p>
              <a:endParaRPr lang="en-US" dirty="0"/>
            </a:p>
          </p:txBody>
        </p:sp>
        <p:pic>
          <p:nvPicPr>
            <p:cNvPr id="4" name="Picture 3"/>
            <p:cNvPicPr>
              <a:picLocks noChangeAspect="1"/>
            </p:cNvPicPr>
            <p:nvPr/>
          </p:nvPicPr>
          <p:blipFill>
            <a:blip r:embed="rId4"/>
            <a:stretch>
              <a:fillRect/>
            </a:stretch>
          </p:blipFill>
          <p:spPr>
            <a:xfrm>
              <a:off x="4778674" y="1605032"/>
              <a:ext cx="3222326" cy="4104280"/>
            </a:xfrm>
            <a:prstGeom prst="rect">
              <a:avLst/>
            </a:prstGeom>
          </p:spPr>
        </p:pic>
      </p:grpSp>
    </p:spTree>
    <p:extLst>
      <p:ext uri="{BB962C8B-B14F-4D97-AF65-F5344CB8AC3E}">
        <p14:creationId xmlns:p14="http://schemas.microsoft.com/office/powerpoint/2010/main" val="1940468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5D626BB-4622-46C0-AD00-450710D816C4}" type="slidenum">
              <a:rPr lang="en-US" sz="1400">
                <a:latin typeface="Arial" pitchFamily="34" charset="0"/>
              </a:rPr>
              <a:pPr fontAlgn="base">
                <a:spcBef>
                  <a:spcPct val="0"/>
                </a:spcBef>
                <a:spcAft>
                  <a:spcPct val="0"/>
                </a:spcAft>
                <a:defRPr/>
              </a:pPr>
              <a:t>12</a:t>
            </a:fld>
            <a:endParaRPr lang="en-US" sz="1400">
              <a:latin typeface="Arial" pitchFamily="34" charset="0"/>
            </a:endParaRPr>
          </a:p>
        </p:txBody>
      </p:sp>
      <p:sp>
        <p:nvSpPr>
          <p:cNvPr id="48131" name="Rectangle 4"/>
          <p:cNvSpPr>
            <a:spLocks noGrp="1" noChangeArrowheads="1"/>
          </p:cNvSpPr>
          <p:nvPr>
            <p:ph type="title"/>
          </p:nvPr>
        </p:nvSpPr>
        <p:spPr>
          <a:xfrm>
            <a:off x="384313" y="171087"/>
            <a:ext cx="11807687" cy="1143000"/>
          </a:xfrm>
        </p:spPr>
        <p:txBody>
          <a:bodyPr>
            <a:normAutofit/>
          </a:bodyPr>
          <a:lstStyle/>
          <a:p>
            <a:pPr algn="ctr" eaLnBrk="1" hangingPunct="1"/>
            <a:r>
              <a:rPr lang="en-US" sz="3200" b="1" dirty="0" smtClean="0">
                <a:latin typeface="Arial" panose="020B0604020202020204" pitchFamily="34" charset="0"/>
                <a:cs typeface="Arial" panose="020B0604020202020204" pitchFamily="34" charset="0"/>
              </a:rPr>
              <a:t>Foods on Fire</a:t>
            </a:r>
            <a:endParaRPr lang="en-US" sz="2800" b="1" dirty="0">
              <a:latin typeface="Arial" panose="020B0604020202020204" pitchFamily="34" charset="0"/>
              <a:cs typeface="Arial" panose="020B0604020202020204" pitchFamily="34" charset="0"/>
            </a:endParaRPr>
          </a:p>
        </p:txBody>
      </p:sp>
      <p:grpSp>
        <p:nvGrpSpPr>
          <p:cNvPr id="2" name="Group 1"/>
          <p:cNvGrpSpPr/>
          <p:nvPr/>
        </p:nvGrpSpPr>
        <p:grpSpPr>
          <a:xfrm>
            <a:off x="8469" y="306665"/>
            <a:ext cx="11724887" cy="6295526"/>
            <a:chOff x="8469" y="306665"/>
            <a:chExt cx="11724887" cy="6295526"/>
          </a:xfrm>
        </p:grpSpPr>
        <p:sp>
          <p:nvSpPr>
            <p:cNvPr id="13" name="TextBox 12"/>
            <p:cNvSpPr txBox="1"/>
            <p:nvPr/>
          </p:nvSpPr>
          <p:spPr>
            <a:xfrm>
              <a:off x="8469" y="5678861"/>
              <a:ext cx="9273209" cy="923330"/>
            </a:xfrm>
            <a:prstGeom prst="rect">
              <a:avLst/>
            </a:prstGeom>
            <a:noFill/>
          </p:spPr>
          <p:txBody>
            <a:bodyPr wrap="square" rtlCol="0">
              <a:spAutoFit/>
            </a:bodyPr>
            <a:lstStyle/>
            <a:p>
              <a:r>
                <a:rPr lang="en-US" dirty="0">
                  <a:hlinkClick r:id="rId3"/>
                </a:rPr>
                <a:t>http://</a:t>
              </a:r>
              <a:r>
                <a:rPr lang="en-US" dirty="0" smtClean="0">
                  <a:hlinkClick r:id="rId3"/>
                </a:rPr>
                <a:t>mgross2015.weebly.com/what-we-are-doing-in-science.html</a:t>
              </a:r>
              <a:r>
                <a:rPr lang="en-US" dirty="0" smtClean="0"/>
                <a:t>, (accessed 9/16/16)</a:t>
              </a:r>
            </a:p>
            <a:p>
              <a:r>
                <a:rPr lang="en-US" dirty="0" err="1" smtClean="0"/>
                <a:t>Zumdahl</a:t>
              </a:r>
              <a:r>
                <a:rPr lang="en-US" dirty="0"/>
                <a:t>, </a:t>
              </a:r>
              <a:r>
                <a:rPr lang="en-US" dirty="0" smtClean="0"/>
                <a:t>S. </a:t>
              </a:r>
              <a:r>
                <a:rPr lang="en-US" dirty="0"/>
                <a:t>S. </a:t>
              </a:r>
              <a:r>
                <a:rPr lang="en-US" i="1" dirty="0"/>
                <a:t>Introductory Chemistry</a:t>
              </a:r>
              <a:r>
                <a:rPr lang="en-US" dirty="0"/>
                <a:t>, 4</a:t>
              </a:r>
              <a:r>
                <a:rPr lang="en-US" baseline="30000" dirty="0"/>
                <a:t>th</a:t>
              </a:r>
              <a:r>
                <a:rPr lang="en-US" dirty="0"/>
                <a:t> ed</a:t>
              </a:r>
              <a:r>
                <a:rPr lang="en-US" dirty="0" smtClean="0"/>
                <a:t>.: </a:t>
              </a:r>
              <a:r>
                <a:rPr lang="en-US" dirty="0"/>
                <a:t>Houghton </a:t>
              </a:r>
              <a:r>
                <a:rPr lang="en-US" dirty="0" smtClean="0"/>
                <a:t>Mifflin: </a:t>
              </a:r>
              <a:r>
                <a:rPr lang="en-US" dirty="0"/>
                <a:t>Boston, 2000, pp. 71-75. </a:t>
              </a:r>
            </a:p>
            <a:p>
              <a:r>
                <a:rPr lang="en-US" dirty="0"/>
                <a:t>Smith, J., </a:t>
              </a:r>
              <a:r>
                <a:rPr lang="en-US" i="1" dirty="0"/>
                <a:t>General, Organic, and Biological Chemistry</a:t>
              </a:r>
              <a:r>
                <a:rPr lang="en-US" dirty="0"/>
                <a:t>, 3rd ed.; McGraw Hill: NY, 2016, pp. 743-6.</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8" y="1457037"/>
              <a:ext cx="2268537"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2010"/>
            <a:stretch/>
          </p:blipFill>
          <p:spPr bwMode="auto">
            <a:xfrm>
              <a:off x="3156238" y="2298988"/>
              <a:ext cx="7118062" cy="271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26889"/>
            <a:stretch/>
          </p:blipFill>
          <p:spPr bwMode="auto">
            <a:xfrm>
              <a:off x="9281678" y="306665"/>
              <a:ext cx="2451678" cy="23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43985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90" y="66327"/>
            <a:ext cx="10519410" cy="806520"/>
          </a:xfrm>
        </p:spPr>
        <p:txBody>
          <a:bodyPr>
            <a:normAutofit/>
          </a:bodyPr>
          <a:lstStyle/>
          <a:p>
            <a:r>
              <a:rPr lang="en-US" sz="4000" dirty="0" err="1" smtClean="0">
                <a:latin typeface="Arial" panose="020B0604020202020204" pitchFamily="34" charset="0"/>
                <a:cs typeface="Arial" panose="020B0604020202020204" pitchFamily="34" charset="0"/>
              </a:rPr>
              <a:t>Alka</a:t>
            </a:r>
            <a:r>
              <a:rPr lang="en-US" sz="4000" dirty="0" smtClean="0">
                <a:latin typeface="Arial" panose="020B0604020202020204" pitchFamily="34" charset="0"/>
                <a:cs typeface="Arial" panose="020B0604020202020204" pitchFamily="34" charset="0"/>
              </a:rPr>
              <a:t> Seltzer Kinetics</a:t>
            </a:r>
            <a:endParaRPr lang="en-US" sz="4000" dirty="0">
              <a:latin typeface="Arial" panose="020B0604020202020204" pitchFamily="34" charset="0"/>
              <a:cs typeface="Arial" panose="020B0604020202020204" pitchFamily="34" charset="0"/>
            </a:endParaRPr>
          </a:p>
        </p:txBody>
      </p:sp>
      <p:grpSp>
        <p:nvGrpSpPr>
          <p:cNvPr id="7" name="Group 6"/>
          <p:cNvGrpSpPr/>
          <p:nvPr/>
        </p:nvGrpSpPr>
        <p:grpSpPr>
          <a:xfrm>
            <a:off x="0" y="1425392"/>
            <a:ext cx="12192000" cy="4834052"/>
            <a:chOff x="0" y="1425392"/>
            <a:chExt cx="12192000" cy="4834052"/>
          </a:xfrm>
        </p:grpSpPr>
        <p:sp>
          <p:nvSpPr>
            <p:cNvPr id="4" name="TextBox 3"/>
            <p:cNvSpPr txBox="1"/>
            <p:nvPr/>
          </p:nvSpPr>
          <p:spPr>
            <a:xfrm>
              <a:off x="0" y="4505118"/>
              <a:ext cx="9621079" cy="1754326"/>
            </a:xfrm>
            <a:prstGeom prst="rect">
              <a:avLst/>
            </a:prstGeom>
            <a:noFill/>
          </p:spPr>
          <p:txBody>
            <a:bodyPr wrap="square" rtlCol="0">
              <a:spAutoFit/>
            </a:bodyPr>
            <a:lstStyle/>
            <a:p>
              <a:pPr lvl="0"/>
              <a:r>
                <a:rPr lang="en-US" dirty="0" smtClean="0"/>
                <a:t>Katz, D. A. , An Introduction to Kinetics Using </a:t>
              </a:r>
              <a:r>
                <a:rPr lang="en-US" dirty="0" err="1" smtClean="0"/>
                <a:t>Alka</a:t>
              </a:r>
              <a:r>
                <a:rPr lang="en-US" dirty="0" smtClean="0"/>
                <a:t> Seltzer, </a:t>
              </a:r>
              <a:r>
                <a:rPr lang="en-US" u="sng" dirty="0" smtClean="0">
                  <a:hlinkClick r:id="rId2"/>
                </a:rPr>
                <a:t>http</a:t>
              </a:r>
              <a:r>
                <a:rPr lang="en-US" u="sng" dirty="0">
                  <a:hlinkClick r:id="rId2"/>
                </a:rPr>
                <a:t>://</a:t>
              </a:r>
              <a:r>
                <a:rPr lang="en-US" u="sng" dirty="0" smtClean="0">
                  <a:hlinkClick r:id="rId2"/>
                </a:rPr>
                <a:t>www.chymist.com/AlkaSeltzer.pdf</a:t>
              </a:r>
              <a:r>
                <a:rPr lang="en-US" dirty="0"/>
                <a:t> </a:t>
              </a:r>
              <a:r>
                <a:rPr lang="en-US" dirty="0" smtClean="0"/>
                <a:t>(accessed </a:t>
              </a:r>
              <a:r>
                <a:rPr lang="en-US" dirty="0"/>
                <a:t>9/15/16); </a:t>
              </a:r>
              <a:endParaRPr lang="en-US" dirty="0" smtClean="0"/>
            </a:p>
            <a:p>
              <a:pPr lvl="0"/>
              <a:r>
                <a:rPr lang="en-US" dirty="0" smtClean="0"/>
                <a:t>Bayer. Effect of Temperature on Rate of Reaction, </a:t>
              </a:r>
              <a:r>
                <a:rPr lang="en-US" dirty="0" smtClean="0">
                  <a:hlinkClick r:id="rId3"/>
                </a:rPr>
                <a:t>https</a:t>
              </a:r>
              <a:r>
                <a:rPr lang="en-US" dirty="0">
                  <a:hlinkClick r:id="rId3"/>
                </a:rPr>
                <a:t>://</a:t>
              </a:r>
              <a:r>
                <a:rPr lang="en-US" dirty="0" smtClean="0">
                  <a:hlinkClick r:id="rId3"/>
                </a:rPr>
                <a:t>www.alkaseltzer.com/science-experiments</a:t>
              </a:r>
              <a:r>
                <a:rPr lang="en-US" dirty="0" smtClean="0"/>
                <a:t> (accessed 9/15/16). </a:t>
              </a:r>
            </a:p>
            <a:p>
              <a:pPr lvl="0"/>
              <a:r>
                <a:rPr lang="en-US" dirty="0"/>
                <a:t>Bayer. </a:t>
              </a:r>
              <a:r>
                <a:rPr lang="en-US" dirty="0" smtClean="0"/>
                <a:t>Size vs Rate of </a:t>
              </a:r>
              <a:r>
                <a:rPr lang="en-US" dirty="0"/>
                <a:t>Reaction, </a:t>
              </a:r>
              <a:r>
                <a:rPr lang="en-US" dirty="0">
                  <a:hlinkClick r:id="rId3"/>
                </a:rPr>
                <a:t>https://www.alkaseltzer.com/science-experiments</a:t>
              </a:r>
              <a:r>
                <a:rPr lang="en-US" dirty="0"/>
                <a:t> (accessed 9/15/16).</a:t>
              </a:r>
            </a:p>
          </p:txBody>
        </p:sp>
        <p:grpSp>
          <p:nvGrpSpPr>
            <p:cNvPr id="6" name="Group 5"/>
            <p:cNvGrpSpPr/>
            <p:nvPr/>
          </p:nvGrpSpPr>
          <p:grpSpPr>
            <a:xfrm>
              <a:off x="0" y="1425392"/>
              <a:ext cx="12192000" cy="2116249"/>
              <a:chOff x="0" y="955492"/>
              <a:chExt cx="12192000" cy="2116249"/>
            </a:xfrm>
          </p:grpSpPr>
          <p:pic>
            <p:nvPicPr>
              <p:cNvPr id="3" name="Picture 2"/>
              <p:cNvPicPr>
                <a:picLocks noChangeAspect="1"/>
              </p:cNvPicPr>
              <p:nvPr/>
            </p:nvPicPr>
            <p:blipFill rotWithShape="1">
              <a:blip r:embed="rId4"/>
              <a:srcRect l="12467" t="20232" r="3575" b="19128"/>
              <a:stretch/>
            </p:blipFill>
            <p:spPr>
              <a:xfrm>
                <a:off x="5794513" y="955492"/>
                <a:ext cx="6397487" cy="2070303"/>
              </a:xfrm>
              <a:prstGeom prst="rect">
                <a:avLst/>
              </a:prstGeom>
            </p:spPr>
          </p:pic>
          <p:pic>
            <p:nvPicPr>
              <p:cNvPr id="5" name="Picture 4"/>
              <p:cNvPicPr>
                <a:picLocks noChangeAspect="1"/>
              </p:cNvPicPr>
              <p:nvPr/>
            </p:nvPicPr>
            <p:blipFill>
              <a:blip r:embed="rId5"/>
              <a:stretch>
                <a:fillRect/>
              </a:stretch>
            </p:blipFill>
            <p:spPr>
              <a:xfrm>
                <a:off x="0" y="955492"/>
                <a:ext cx="5963975" cy="2116249"/>
              </a:xfrm>
              <a:prstGeom prst="rect">
                <a:avLst/>
              </a:prstGeom>
            </p:spPr>
          </p:pic>
        </p:grpSp>
      </p:grpSp>
    </p:spTree>
    <p:extLst>
      <p:ext uri="{BB962C8B-B14F-4D97-AF65-F5344CB8AC3E}">
        <p14:creationId xmlns:p14="http://schemas.microsoft.com/office/powerpoint/2010/main" val="2723167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90" y="66327"/>
            <a:ext cx="10519410" cy="806520"/>
          </a:xfrm>
        </p:spPr>
        <p:txBody>
          <a:bodyPr>
            <a:normAutofit/>
          </a:bodyPr>
          <a:lstStyle/>
          <a:p>
            <a:r>
              <a:rPr lang="en-US" sz="4000" dirty="0" smtClean="0">
                <a:latin typeface="Arial" panose="020B0604020202020204" pitchFamily="34" charset="0"/>
                <a:cs typeface="Arial" panose="020B0604020202020204" pitchFamily="34" charset="0"/>
              </a:rPr>
              <a:t>Strong acids-weak acids</a:t>
            </a:r>
            <a:endParaRPr lang="en-US" sz="4000" dirty="0">
              <a:latin typeface="Arial" panose="020B0604020202020204" pitchFamily="34" charset="0"/>
              <a:cs typeface="Arial" panose="020B0604020202020204" pitchFamily="34" charset="0"/>
            </a:endParaRPr>
          </a:p>
        </p:txBody>
      </p:sp>
      <p:grpSp>
        <p:nvGrpSpPr>
          <p:cNvPr id="3" name="Group 2"/>
          <p:cNvGrpSpPr/>
          <p:nvPr/>
        </p:nvGrpSpPr>
        <p:grpSpPr>
          <a:xfrm>
            <a:off x="-1" y="1084760"/>
            <a:ext cx="10769601" cy="5061724"/>
            <a:chOff x="-1" y="1084760"/>
            <a:chExt cx="10769601" cy="5061724"/>
          </a:xfrm>
        </p:grpSpPr>
        <p:sp>
          <p:nvSpPr>
            <p:cNvPr id="4" name="TextBox 3"/>
            <p:cNvSpPr txBox="1"/>
            <p:nvPr/>
          </p:nvSpPr>
          <p:spPr>
            <a:xfrm>
              <a:off x="-1" y="4946155"/>
              <a:ext cx="9621079" cy="1200329"/>
            </a:xfrm>
            <a:prstGeom prst="rect">
              <a:avLst/>
            </a:prstGeom>
            <a:noFill/>
          </p:spPr>
          <p:txBody>
            <a:bodyPr wrap="square" rtlCol="0">
              <a:spAutoFit/>
            </a:bodyPr>
            <a:lstStyle/>
            <a:p>
              <a:pPr lvl="1"/>
              <a:r>
                <a:rPr lang="en-US" dirty="0"/>
                <a:t>Applegate, C.; Neely, M.B. </a:t>
              </a:r>
              <a:r>
                <a:rPr lang="en-US" dirty="0" err="1"/>
                <a:t>Sakuta</a:t>
              </a:r>
              <a:r>
                <a:rPr lang="en-US" dirty="0"/>
                <a:t>, M. </a:t>
              </a:r>
              <a:r>
                <a:rPr lang="en-US" i="1" dirty="0"/>
                <a:t>Laboratory Manual for General, Organic &amp; Biological Chemistry</a:t>
              </a:r>
              <a:r>
                <a:rPr lang="en-US" dirty="0"/>
                <a:t>; McGraw-Hill: New York; 2016: pp. 233-240.</a:t>
              </a:r>
            </a:p>
            <a:p>
              <a:pPr lvl="1"/>
              <a:r>
                <a:rPr lang="en-US" dirty="0"/>
                <a:t>Stoddard, R.L.; </a:t>
              </a:r>
              <a:r>
                <a:rPr lang="en-US" dirty="0" err="1"/>
                <a:t>McIndoe</a:t>
              </a:r>
              <a:r>
                <a:rPr lang="en-US" dirty="0"/>
                <a:t>, J.S.; The Color-Changing Sports Drink: An Ingestible Demonstration. </a:t>
              </a:r>
              <a:r>
                <a:rPr lang="en-US" i="1" dirty="0"/>
                <a:t>J. Chem. Ed. </a:t>
              </a:r>
              <a:r>
                <a:rPr lang="en-US" b="1" dirty="0"/>
                <a:t>2013</a:t>
              </a:r>
              <a:r>
                <a:rPr lang="en-US" dirty="0"/>
                <a:t>, </a:t>
              </a:r>
              <a:r>
                <a:rPr lang="en-US" i="1" dirty="0"/>
                <a:t>90</a:t>
              </a:r>
              <a:r>
                <a:rPr lang="en-US" dirty="0"/>
                <a:t>. 1032-1034.</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54183" y="1084760"/>
              <a:ext cx="3856355" cy="3524885"/>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310688" y="1084760"/>
              <a:ext cx="5458912" cy="3244784"/>
            </a:xfrm>
            <a:prstGeom prst="rect">
              <a:avLst/>
            </a:prstGeom>
            <a:noFill/>
            <a:ln>
              <a:noFill/>
            </a:ln>
          </p:spPr>
        </p:pic>
      </p:grpSp>
    </p:spTree>
    <p:extLst>
      <p:ext uri="{BB962C8B-B14F-4D97-AF65-F5344CB8AC3E}">
        <p14:creationId xmlns:p14="http://schemas.microsoft.com/office/powerpoint/2010/main" val="3170610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90" y="66327"/>
            <a:ext cx="10519410" cy="806520"/>
          </a:xfrm>
        </p:spPr>
        <p:txBody>
          <a:bodyPr>
            <a:normAutofit/>
          </a:bodyPr>
          <a:lstStyle/>
          <a:p>
            <a:r>
              <a:rPr lang="en-US" sz="4000" dirty="0" smtClean="0">
                <a:latin typeface="Arial" panose="020B0604020202020204" pitchFamily="34" charset="0"/>
                <a:cs typeface="Arial" panose="020B0604020202020204" pitchFamily="34" charset="0"/>
              </a:rPr>
              <a:t>Buffers and Bones</a:t>
            </a:r>
            <a:endParaRPr lang="en-US" sz="4000" dirty="0">
              <a:latin typeface="Arial" panose="020B0604020202020204" pitchFamily="34" charset="0"/>
              <a:cs typeface="Arial" panose="020B0604020202020204" pitchFamily="34" charset="0"/>
            </a:endParaRPr>
          </a:p>
        </p:txBody>
      </p:sp>
      <p:grpSp>
        <p:nvGrpSpPr>
          <p:cNvPr id="3" name="Group 2"/>
          <p:cNvGrpSpPr/>
          <p:nvPr/>
        </p:nvGrpSpPr>
        <p:grpSpPr>
          <a:xfrm>
            <a:off x="0" y="1025235"/>
            <a:ext cx="11006400" cy="5832765"/>
            <a:chOff x="0" y="1025235"/>
            <a:chExt cx="11006400" cy="5832765"/>
          </a:xfrm>
        </p:grpSpPr>
        <p:sp>
          <p:nvSpPr>
            <p:cNvPr id="4" name="TextBox 3"/>
            <p:cNvSpPr txBox="1"/>
            <p:nvPr/>
          </p:nvSpPr>
          <p:spPr>
            <a:xfrm>
              <a:off x="0" y="4395787"/>
              <a:ext cx="9621079" cy="2462213"/>
            </a:xfrm>
            <a:prstGeom prst="rect">
              <a:avLst/>
            </a:prstGeom>
            <a:noFill/>
          </p:spPr>
          <p:txBody>
            <a:bodyPr wrap="square" rtlCol="0">
              <a:spAutoFit/>
            </a:bodyPr>
            <a:lstStyle/>
            <a:p>
              <a:r>
                <a:rPr lang="en-US" sz="1400" dirty="0"/>
                <a:t>1.  </a:t>
              </a:r>
              <a:r>
                <a:rPr lang="en-US" sz="1400" dirty="0" err="1"/>
                <a:t>Kelter</a:t>
              </a:r>
              <a:r>
                <a:rPr lang="en-US" sz="1400" dirty="0"/>
                <a:t>, P.; </a:t>
              </a:r>
              <a:r>
                <a:rPr lang="en-US" sz="1400" dirty="0" err="1"/>
                <a:t>Carr</a:t>
              </a:r>
              <a:r>
                <a:rPr lang="en-US" sz="1400" dirty="0"/>
                <a:t>, J.; Scott, A. </a:t>
              </a:r>
              <a:r>
                <a:rPr lang="en-US" sz="1400" i="1" dirty="0"/>
                <a:t>Laboratory Manual to Accompany Chemistry A World of Choices</a:t>
              </a:r>
              <a:r>
                <a:rPr lang="en-US" sz="1400" dirty="0"/>
                <a:t>; McGraw Hill: Boston, 1999. </a:t>
              </a:r>
            </a:p>
            <a:p>
              <a:r>
                <a:rPr lang="en-US" sz="1400" dirty="0"/>
                <a:t>2. </a:t>
              </a:r>
              <a:r>
                <a:rPr lang="en-US" sz="1400" u="sng" dirty="0">
                  <a:hlinkClick r:id="rId2"/>
                </a:rPr>
                <a:t>http://chemistry.olivet.edu/classes/chem100/pdf/Labs/Buffers%20Lab.PDF</a:t>
              </a:r>
              <a:r>
                <a:rPr lang="en-US" sz="1400" dirty="0"/>
                <a:t>, (accessed 7-9-13).</a:t>
              </a:r>
            </a:p>
            <a:p>
              <a:r>
                <a:rPr lang="en-US" sz="1400" dirty="0"/>
                <a:t>3. </a:t>
              </a:r>
              <a:r>
                <a:rPr lang="en-US" sz="1400" dirty="0" err="1"/>
                <a:t>Zumdahl</a:t>
              </a:r>
              <a:r>
                <a:rPr lang="en-US" sz="1400" dirty="0"/>
                <a:t>, S.S., Chemistry, 4</a:t>
              </a:r>
              <a:r>
                <a:rPr lang="en-US" sz="1400" baseline="30000" dirty="0"/>
                <a:t>th</a:t>
              </a:r>
              <a:r>
                <a:rPr lang="en-US" sz="1400" dirty="0"/>
                <a:t> ed.; Houghton Mifflin: Boston, 2000.</a:t>
              </a:r>
            </a:p>
            <a:p>
              <a:r>
                <a:rPr lang="en-US" sz="1400" dirty="0"/>
                <a:t>4. Smith, J., </a:t>
              </a:r>
              <a:r>
                <a:rPr lang="en-US" sz="1400" i="1" dirty="0"/>
                <a:t>General, Organic, and Biological Chemistry</a:t>
              </a:r>
              <a:r>
                <a:rPr lang="en-US" sz="1400" dirty="0"/>
                <a:t>, 2</a:t>
              </a:r>
              <a:r>
                <a:rPr lang="en-US" sz="1400" baseline="30000" dirty="0"/>
                <a:t>nd</a:t>
              </a:r>
              <a:r>
                <a:rPr lang="en-US" sz="1400" dirty="0"/>
                <a:t> ed.; McGraw Hill: NY, 2012.</a:t>
              </a:r>
            </a:p>
            <a:p>
              <a:r>
                <a:rPr lang="en-US" sz="1400" dirty="0"/>
                <a:t>5. Krieger, P.A. </a:t>
              </a:r>
              <a:r>
                <a:rPr lang="en-US" sz="1400" i="1" dirty="0"/>
                <a:t>A Visual Analogy Guide to Chemistry</a:t>
              </a:r>
              <a:r>
                <a:rPr lang="en-US" sz="1400" b="1" dirty="0"/>
                <a:t>;</a:t>
              </a:r>
              <a:r>
                <a:rPr lang="en-US" sz="1400" dirty="0"/>
                <a:t> Morton: Englewood (CO), 2012.</a:t>
              </a:r>
            </a:p>
            <a:p>
              <a:r>
                <a:rPr lang="en-US" sz="1400" dirty="0"/>
                <a:t>6. The DASH Project, </a:t>
              </a:r>
              <a:r>
                <a:rPr lang="en-US" sz="1400" i="1" dirty="0"/>
                <a:t>Activity 5.3.16 Chemistry and Bones</a:t>
              </a:r>
              <a:r>
                <a:rPr lang="en-US" sz="1400" dirty="0"/>
                <a:t>; University of Hawaii, DRDG, pp. 5.2.16-1-4.</a:t>
              </a:r>
            </a:p>
            <a:p>
              <a:r>
                <a:rPr lang="en-US" sz="1400" dirty="0"/>
                <a:t>7. Applegate, C.; Neely, M.B. </a:t>
              </a:r>
              <a:r>
                <a:rPr lang="en-US" sz="1400" dirty="0" err="1"/>
                <a:t>Sakuta</a:t>
              </a:r>
              <a:r>
                <a:rPr lang="en-US" sz="1400" dirty="0"/>
                <a:t>, M. </a:t>
              </a:r>
              <a:r>
                <a:rPr lang="en-US" sz="1400" i="1" dirty="0"/>
                <a:t>Laboratory Manual for General, Organic &amp; Biological Chemistry</a:t>
              </a:r>
              <a:r>
                <a:rPr lang="en-US" sz="1400" dirty="0"/>
                <a:t>; McGraw-Hill: New York; 2016: pp. 233-240.</a:t>
              </a:r>
            </a:p>
            <a:p>
              <a:r>
                <a:rPr lang="en-US" sz="1400" dirty="0"/>
                <a:t>8. </a:t>
              </a:r>
              <a:r>
                <a:rPr lang="en-US" sz="1400" dirty="0" err="1"/>
                <a:t>Henrickson</a:t>
              </a:r>
              <a:r>
                <a:rPr lang="en-US" sz="1400" dirty="0"/>
                <a:t>, C.H.; </a:t>
              </a:r>
              <a:r>
                <a:rPr lang="en-US" sz="1400" dirty="0" err="1"/>
                <a:t>Byrd,L.C</a:t>
              </a:r>
              <a:r>
                <a:rPr lang="en-US" sz="1400" dirty="0"/>
                <a:t>.; Hunter, N.W. </a:t>
              </a:r>
              <a:r>
                <a:rPr lang="en-US" sz="1400" i="1" dirty="0"/>
                <a:t>A Laboratory Manual for General, Organic, and Biochemistry</a:t>
              </a:r>
              <a:r>
                <a:rPr lang="en-US" sz="1400" dirty="0"/>
                <a:t>; McGraw-Hill; New York; 2011: pp. 229-243.</a:t>
              </a:r>
            </a:p>
            <a:p>
              <a:r>
                <a:rPr lang="en-US" sz="1400" dirty="0"/>
                <a:t>9. Anthony, S.; Braun, K.L.; </a:t>
              </a:r>
              <a:r>
                <a:rPr lang="en-US" sz="1400" dirty="0" err="1"/>
                <a:t>Mernitz</a:t>
              </a:r>
              <a:r>
                <a:rPr lang="en-US" sz="1400" dirty="0"/>
                <a:t>, H. </a:t>
              </a:r>
              <a:r>
                <a:rPr lang="en-US" sz="1400" i="1" dirty="0" err="1"/>
                <a:t>ChemConnections</a:t>
              </a:r>
              <a:r>
                <a:rPr lang="en-US" sz="1400" i="1" dirty="0"/>
                <a:t> Activity Workbook</a:t>
              </a:r>
              <a:r>
                <a:rPr lang="en-US" sz="1400" dirty="0"/>
                <a:t>; Norton: New York; 2013: pp. 253-260.</a:t>
              </a:r>
            </a:p>
          </p:txBody>
        </p:sp>
        <p:pic>
          <p:nvPicPr>
            <p:cNvPr id="3074" name="Picture 2" descr="H:\CH102 S2017\CH102L S2017\Lab 6 Buffers and Bones\Buffers and bones pix\IMG_20160527_11240936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950" r="1780" b="9532"/>
            <a:stretch/>
          </p:blipFill>
          <p:spPr bwMode="auto">
            <a:xfrm>
              <a:off x="5555675" y="1025235"/>
              <a:ext cx="5450725" cy="33705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CH102 S2017\CH102L S2017\Lab 6 Buffers and Bones\Buffers and bones pix\IMG_20160526_11523891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782" y="1149928"/>
              <a:ext cx="5026095" cy="282632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88787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5D626BB-4622-46C0-AD00-450710D816C4}" type="slidenum">
              <a:rPr lang="en-US" sz="1400">
                <a:latin typeface="Arial" pitchFamily="34" charset="0"/>
              </a:rPr>
              <a:pPr fontAlgn="base">
                <a:spcBef>
                  <a:spcPct val="0"/>
                </a:spcBef>
                <a:spcAft>
                  <a:spcPct val="0"/>
                </a:spcAft>
                <a:defRPr/>
              </a:pPr>
              <a:t>16</a:t>
            </a:fld>
            <a:endParaRPr lang="en-US" sz="1400">
              <a:latin typeface="Arial" pitchFamily="34" charset="0"/>
            </a:endParaRPr>
          </a:p>
        </p:txBody>
      </p:sp>
      <p:sp>
        <p:nvSpPr>
          <p:cNvPr id="48131" name="Rectangle 4"/>
          <p:cNvSpPr>
            <a:spLocks noGrp="1" noChangeArrowheads="1"/>
          </p:cNvSpPr>
          <p:nvPr>
            <p:ph type="title"/>
          </p:nvPr>
        </p:nvSpPr>
        <p:spPr>
          <a:xfrm>
            <a:off x="384313" y="462032"/>
            <a:ext cx="11807687" cy="1143000"/>
          </a:xfrm>
        </p:spPr>
        <p:txBody>
          <a:bodyPr>
            <a:normAutofit/>
          </a:bodyPr>
          <a:lstStyle/>
          <a:p>
            <a:pPr algn="ctr" eaLnBrk="1" hangingPunct="1"/>
            <a:r>
              <a:rPr lang="en-US" sz="3200" b="1" dirty="0" smtClean="0">
                <a:latin typeface="Arial" panose="020B0604020202020204" pitchFamily="34" charset="0"/>
                <a:cs typeface="Arial" panose="020B0604020202020204" pitchFamily="34" charset="0"/>
              </a:rPr>
              <a:t>Carbohydrates in Food</a:t>
            </a:r>
            <a:endParaRPr lang="en-US" sz="2800" b="1" dirty="0">
              <a:latin typeface="Arial" panose="020B0604020202020204" pitchFamily="34" charset="0"/>
              <a:cs typeface="Arial" panose="020B0604020202020204" pitchFamily="34" charset="0"/>
            </a:endParaRPr>
          </a:p>
        </p:txBody>
      </p:sp>
      <p:sp>
        <p:nvSpPr>
          <p:cNvPr id="2" name="Rectangle 2"/>
          <p:cNvSpPr>
            <a:spLocks noChangeArrowheads="1"/>
          </p:cNvSpPr>
          <p:nvPr/>
        </p:nvSpPr>
        <p:spPr bwMode="auto">
          <a:xfrm>
            <a:off x="250257" y="17421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3"/>
          <p:cNvGrpSpPr/>
          <p:nvPr/>
        </p:nvGrpSpPr>
        <p:grpSpPr>
          <a:xfrm>
            <a:off x="-1" y="1468864"/>
            <a:ext cx="9918701" cy="4856420"/>
            <a:chOff x="-1" y="1468864"/>
            <a:chExt cx="9918701" cy="4856420"/>
          </a:xfrm>
        </p:grpSpPr>
        <p:sp>
          <p:nvSpPr>
            <p:cNvPr id="13" name="TextBox 12"/>
            <p:cNvSpPr txBox="1"/>
            <p:nvPr/>
          </p:nvSpPr>
          <p:spPr>
            <a:xfrm>
              <a:off x="-1" y="5955952"/>
              <a:ext cx="9918701" cy="369332"/>
            </a:xfrm>
            <a:prstGeom prst="rect">
              <a:avLst/>
            </a:prstGeom>
            <a:noFill/>
          </p:spPr>
          <p:txBody>
            <a:bodyPr wrap="square" rtlCol="0">
              <a:spAutoFit/>
            </a:bodyPr>
            <a:lstStyle/>
            <a:p>
              <a:r>
                <a:rPr lang="en-US" dirty="0"/>
                <a:t>Used courtesy of Smith, J., </a:t>
              </a:r>
              <a:r>
                <a:rPr lang="en-US" i="1" dirty="0"/>
                <a:t>General, Organic, and Biological Chemistry</a:t>
              </a:r>
              <a:r>
                <a:rPr lang="en-US" dirty="0"/>
                <a:t>, 2</a:t>
              </a:r>
              <a:r>
                <a:rPr lang="en-US" baseline="30000" dirty="0"/>
                <a:t>nd</a:t>
              </a:r>
              <a:r>
                <a:rPr lang="en-US" dirty="0"/>
                <a:t> ed.; McGraw Hill: NY, 2012</a:t>
              </a:r>
              <a:r>
                <a:rPr lang="en-US" dirty="0" smtClean="0"/>
                <a:t>.</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531210947"/>
                </p:ext>
              </p:extLst>
            </p:nvPr>
          </p:nvGraphicFramePr>
          <p:xfrm>
            <a:off x="1809749" y="3873326"/>
            <a:ext cx="6299200" cy="1905000"/>
          </p:xfrm>
          <a:graphic>
            <a:graphicData uri="http://schemas.openxmlformats.org/presentationml/2006/ole">
              <mc:AlternateContent xmlns:mc="http://schemas.openxmlformats.org/markup-compatibility/2006">
                <mc:Choice xmlns:v="urn:schemas-microsoft-com:vml" Requires="v">
                  <p:oleObj spid="_x0000_s1049" r:id="rId4" imgW="16356701" imgH="4951100" progId="ChemDraw.Document.6.0">
                    <p:embed/>
                  </p:oleObj>
                </mc:Choice>
                <mc:Fallback>
                  <p:oleObj r:id="rId4" imgW="16356701" imgH="4951100" progId="ChemDraw.Document.6.0">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49" y="3873326"/>
                          <a:ext cx="6299200"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descr="C:\Users\Janice\Documents\Whitworth\CH102 S2016\CH102L S2016\Lab 10 Kitchen Chemistry Carbohydrates\Lab pix for 2016\IMG_20150413_155755011_HDR.jpg"/>
            <p:cNvPicPr/>
            <p:nvPr/>
          </p:nvPicPr>
          <p:blipFill>
            <a:blip r:embed="rId6" cstate="print">
              <a:extLst>
                <a:ext uri="{28A0092B-C50C-407E-A947-70E740481C1C}">
                  <a14:useLocalDpi xmlns:a14="http://schemas.microsoft.com/office/drawing/2010/main" val="0"/>
                </a:ext>
              </a:extLst>
            </a:blip>
            <a:srcRect l="21005" t="-7968" r="21190" b="19402"/>
            <a:stretch>
              <a:fillRect/>
            </a:stretch>
          </p:blipFill>
          <p:spPr bwMode="auto">
            <a:xfrm>
              <a:off x="1903412" y="1468864"/>
              <a:ext cx="3113088" cy="2226836"/>
            </a:xfrm>
            <a:prstGeom prst="rect">
              <a:avLst/>
            </a:prstGeom>
            <a:noFill/>
            <a:ln>
              <a:noFill/>
            </a:ln>
          </p:spPr>
        </p:pic>
        <p:pic>
          <p:nvPicPr>
            <p:cNvPr id="10" name="Picture 9" descr="C:\Users\Janice\Documents\Whitworth\CH102 S2016\CH102L S2016\Lab 10 Kitchen Chemistry Carbohydrates\Lab pix for 2016\IMG_20150413_155414541_HDR.jpg"/>
            <p:cNvPicPr/>
            <p:nvPr/>
          </p:nvPicPr>
          <p:blipFill>
            <a:blip r:embed="rId7">
              <a:extLst>
                <a:ext uri="{28A0092B-C50C-407E-A947-70E740481C1C}">
                  <a14:useLocalDpi xmlns:a14="http://schemas.microsoft.com/office/drawing/2010/main" val="0"/>
                </a:ext>
              </a:extLst>
            </a:blip>
            <a:srcRect l="10770" t="22617" r="16154" b="13707"/>
            <a:stretch>
              <a:fillRect/>
            </a:stretch>
          </p:blipFill>
          <p:spPr bwMode="auto">
            <a:xfrm>
              <a:off x="5778215" y="1921340"/>
              <a:ext cx="3864543" cy="1774360"/>
            </a:xfrm>
            <a:prstGeom prst="rect">
              <a:avLst/>
            </a:prstGeom>
            <a:noFill/>
            <a:ln>
              <a:noFill/>
            </a:ln>
          </p:spPr>
        </p:pic>
      </p:grpSp>
    </p:spTree>
    <p:extLst>
      <p:ext uri="{BB962C8B-B14F-4D97-AF65-F5344CB8AC3E}">
        <p14:creationId xmlns:p14="http://schemas.microsoft.com/office/powerpoint/2010/main" val="224309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5D626BB-4622-46C0-AD00-450710D816C4}" type="slidenum">
              <a:rPr lang="en-US" sz="1400">
                <a:latin typeface="Arial" pitchFamily="34" charset="0"/>
              </a:rPr>
              <a:pPr fontAlgn="base">
                <a:spcBef>
                  <a:spcPct val="0"/>
                </a:spcBef>
                <a:spcAft>
                  <a:spcPct val="0"/>
                </a:spcAft>
                <a:defRPr/>
              </a:pPr>
              <a:t>17</a:t>
            </a:fld>
            <a:endParaRPr lang="en-US" sz="1400">
              <a:latin typeface="Arial" pitchFamily="34" charset="0"/>
            </a:endParaRPr>
          </a:p>
        </p:txBody>
      </p:sp>
      <p:sp>
        <p:nvSpPr>
          <p:cNvPr id="48131" name="Rectangle 4"/>
          <p:cNvSpPr>
            <a:spLocks noGrp="1" noChangeArrowheads="1"/>
          </p:cNvSpPr>
          <p:nvPr>
            <p:ph type="title"/>
          </p:nvPr>
        </p:nvSpPr>
        <p:spPr>
          <a:xfrm>
            <a:off x="1441064" y="1266225"/>
            <a:ext cx="8888896" cy="1386646"/>
          </a:xfrm>
        </p:spPr>
        <p:txBody>
          <a:bodyPr>
            <a:normAutofit/>
          </a:bodyPr>
          <a:lstStyle/>
          <a:p>
            <a:pPr algn="ctr" eaLnBrk="1" hangingPunct="1"/>
            <a:r>
              <a:rPr lang="en-US" sz="3200" b="1" dirty="0" smtClean="0">
                <a:latin typeface="Arial" panose="020B0604020202020204" pitchFamily="34" charset="0"/>
                <a:cs typeface="Arial" panose="020B0604020202020204" pitchFamily="34" charset="0"/>
              </a:rPr>
              <a:t>DNA or Protein?</a:t>
            </a:r>
            <a:endParaRPr lang="en-US" sz="2800" b="1" dirty="0">
              <a:latin typeface="Arial" panose="020B0604020202020204" pitchFamily="34" charset="0"/>
              <a:cs typeface="Arial" panose="020B0604020202020204" pitchFamily="34" charset="0"/>
            </a:endParaRPr>
          </a:p>
        </p:txBody>
      </p:sp>
      <p:grpSp>
        <p:nvGrpSpPr>
          <p:cNvPr id="3" name="Group 2"/>
          <p:cNvGrpSpPr/>
          <p:nvPr/>
        </p:nvGrpSpPr>
        <p:grpSpPr>
          <a:xfrm>
            <a:off x="0" y="648678"/>
            <a:ext cx="9982200" cy="6072797"/>
            <a:chOff x="0" y="648678"/>
            <a:chExt cx="9982200" cy="6072797"/>
          </a:xfrm>
        </p:grpSpPr>
        <p:sp>
          <p:nvSpPr>
            <p:cNvPr id="13" name="TextBox 12"/>
            <p:cNvSpPr txBox="1"/>
            <p:nvPr/>
          </p:nvSpPr>
          <p:spPr>
            <a:xfrm>
              <a:off x="0" y="5798145"/>
              <a:ext cx="9273209" cy="923330"/>
            </a:xfrm>
            <a:prstGeom prst="rect">
              <a:avLst/>
            </a:prstGeom>
            <a:noFill/>
          </p:spPr>
          <p:txBody>
            <a:bodyPr wrap="square" rtlCol="0">
              <a:spAutoFit/>
            </a:bodyPr>
            <a:lstStyle/>
            <a:p>
              <a:r>
                <a:rPr lang="en-US" dirty="0" smtClean="0"/>
                <a:t>Krieger</a:t>
              </a:r>
              <a:r>
                <a:rPr lang="en-US" dirty="0"/>
                <a:t>, P.A., </a:t>
              </a:r>
              <a:r>
                <a:rPr lang="en-US" i="1" dirty="0"/>
                <a:t>A Visual Analogy Guide to Chemistry</a:t>
              </a:r>
              <a:r>
                <a:rPr lang="en-US" b="1" dirty="0"/>
                <a:t>;</a:t>
              </a:r>
              <a:r>
                <a:rPr lang="en-US" dirty="0"/>
                <a:t> Morton: Englewood (CO), 2012.</a:t>
              </a:r>
            </a:p>
            <a:p>
              <a:r>
                <a:rPr lang="en-US" dirty="0"/>
                <a:t>Valentin, D.; Pulido-Cordoba, L.; Chavez-Reyes, A. An Easy Way to Distinguish DNA from Protein: An Experiment for General Chemistry. </a:t>
              </a:r>
              <a:r>
                <a:rPr lang="en-US" i="1" dirty="0"/>
                <a:t>Journal of Chemical Education</a:t>
              </a:r>
              <a:r>
                <a:rPr lang="en-US" dirty="0"/>
                <a:t>. </a:t>
              </a:r>
              <a:r>
                <a:rPr lang="en-US" b="1" dirty="0"/>
                <a:t>2012</a:t>
              </a:r>
              <a:r>
                <a:rPr lang="en-US" dirty="0"/>
                <a:t>, </a:t>
              </a:r>
              <a:r>
                <a:rPr lang="en-US" i="1" dirty="0"/>
                <a:t>89</a:t>
              </a:r>
              <a:r>
                <a:rPr lang="en-US" dirty="0"/>
                <a:t>, 1333-1335. </a:t>
              </a:r>
            </a:p>
          </p:txBody>
        </p:sp>
        <p:grpSp>
          <p:nvGrpSpPr>
            <p:cNvPr id="2" name="Group 1"/>
            <p:cNvGrpSpPr/>
            <p:nvPr/>
          </p:nvGrpSpPr>
          <p:grpSpPr>
            <a:xfrm>
              <a:off x="1265432" y="648678"/>
              <a:ext cx="8716768" cy="5006029"/>
              <a:chOff x="1265432" y="966726"/>
              <a:chExt cx="8716768" cy="5006029"/>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550505" y="2778855"/>
                <a:ext cx="6885001" cy="3193900"/>
              </a:xfrm>
              <a:prstGeom prst="rect">
                <a:avLst/>
              </a:prstGeom>
              <a:noFill/>
              <a:ln>
                <a:noFill/>
              </a:ln>
            </p:spPr>
          </p:pic>
          <p:pic>
            <p:nvPicPr>
              <p:cNvPr id="6" name="Picture 5" descr="C:\Users\Janice\Documents\Whitworth\CH102 S2016\CH102L S2016\Lab 12 DNA or Protein\Temp test up clos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1510" y="966726"/>
                <a:ext cx="1710690" cy="2025332"/>
              </a:xfrm>
              <a:prstGeom prst="rect">
                <a:avLst/>
              </a:prstGeom>
              <a:noFill/>
              <a:ln>
                <a:noFill/>
              </a:ln>
            </p:spPr>
          </p:pic>
          <p:pic>
            <p:nvPicPr>
              <p:cNvPr id="9" name="Picture 8" descr="C:\Users\Genchem\Documents\Whitworth\CH102 S 2015 Labs\Lab 11 DNA or Protein\DNA on stir rod.jpg"/>
              <p:cNvPicPr/>
              <p:nvPr/>
            </p:nvPicPr>
            <p:blipFill rotWithShape="1">
              <a:blip r:embed="rId5" cstate="print">
                <a:extLst>
                  <a:ext uri="{28A0092B-C50C-407E-A947-70E740481C1C}">
                    <a14:useLocalDpi xmlns:a14="http://schemas.microsoft.com/office/drawing/2010/main" val="0"/>
                  </a:ext>
                </a:extLst>
              </a:blip>
              <a:srcRect l="3966" t="33131" r="-185" b="38970"/>
              <a:stretch/>
            </p:blipFill>
            <p:spPr bwMode="auto">
              <a:xfrm>
                <a:off x="1265432" y="1266225"/>
                <a:ext cx="2234081" cy="1426334"/>
              </a:xfrm>
              <a:prstGeom prst="rect">
                <a:avLst/>
              </a:prstGeom>
              <a:noFill/>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795587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6079"/>
            <a:ext cx="9144000" cy="1081723"/>
          </a:xfrm>
        </p:spPr>
        <p:txBody>
          <a:bodyPr>
            <a:normAutofit/>
          </a:bodyPr>
          <a:lstStyle/>
          <a:p>
            <a:r>
              <a:rPr lang="en-US" sz="4000" dirty="0" smtClean="0">
                <a:latin typeface="Verdana" panose="020B0604030504040204" pitchFamily="34" charset="0"/>
                <a:ea typeface="Verdana" panose="020B0604030504040204" pitchFamily="34" charset="0"/>
                <a:cs typeface="Verdana" panose="020B0604030504040204" pitchFamily="34" charset="0"/>
              </a:rPr>
              <a:t>Citations</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416560" y="1467802"/>
            <a:ext cx="11775440" cy="5459772"/>
          </a:xfrm>
        </p:spPr>
        <p:txBody>
          <a:bodyPr>
            <a:normAutofit/>
          </a:bodyPr>
          <a:lstStyle/>
          <a:p>
            <a:pPr marL="457200" indent="-457200" algn="l">
              <a:buFont typeface="+mj-lt"/>
              <a:buAutoNum type="arabicPeriod"/>
            </a:pPr>
            <a:r>
              <a:rPr lang="en-US" dirty="0" err="1"/>
              <a:t>ChemSource</a:t>
            </a:r>
            <a:r>
              <a:rPr lang="en-US" dirty="0"/>
              <a:t> Version 2.0 1994. Atomic </a:t>
            </a:r>
            <a:r>
              <a:rPr lang="en-US" dirty="0" smtClean="0"/>
              <a:t>Structure.</a:t>
            </a:r>
          </a:p>
          <a:p>
            <a:pPr marL="457200" indent="-457200" algn="l">
              <a:buFont typeface="+mj-lt"/>
              <a:buAutoNum type="arabicPeriod"/>
            </a:pPr>
            <a:r>
              <a:rPr lang="en-US" dirty="0" smtClean="0"/>
              <a:t>Smith</a:t>
            </a:r>
            <a:r>
              <a:rPr lang="en-US" dirty="0"/>
              <a:t>, J., </a:t>
            </a:r>
            <a:r>
              <a:rPr lang="en-US" i="1" dirty="0"/>
              <a:t>General, Organic, and Biological Chemistry</a:t>
            </a:r>
            <a:r>
              <a:rPr lang="en-US" dirty="0"/>
              <a:t>, 2</a:t>
            </a:r>
            <a:r>
              <a:rPr lang="en-US" baseline="30000" dirty="0"/>
              <a:t>nd</a:t>
            </a:r>
            <a:r>
              <a:rPr lang="en-US" dirty="0"/>
              <a:t> ed.; McGraw Hill: NY, 2012</a:t>
            </a:r>
            <a:r>
              <a:rPr lang="en-US" dirty="0" smtClean="0"/>
              <a:t>; pp </a:t>
            </a:r>
            <a:r>
              <a:rPr lang="en-US" dirty="0"/>
              <a:t>260-2</a:t>
            </a:r>
            <a:r>
              <a:rPr lang="en-US" dirty="0" smtClean="0"/>
              <a:t>.</a:t>
            </a:r>
            <a:r>
              <a:rPr lang="en-US" dirty="0"/>
              <a:t> </a:t>
            </a:r>
            <a:endParaRPr lang="en-US" dirty="0" smtClean="0"/>
          </a:p>
          <a:p>
            <a:pPr marL="457200" indent="-457200" algn="l">
              <a:buFont typeface="+mj-lt"/>
              <a:buAutoNum type="arabicPeriod"/>
            </a:pPr>
            <a:r>
              <a:rPr lang="en-US" dirty="0" smtClean="0"/>
              <a:t>Lin</a:t>
            </a:r>
            <a:r>
              <a:rPr lang="en-US" dirty="0"/>
              <a:t>, S. Aromatic Bagels: An Edible Resonance Analogy. </a:t>
            </a:r>
            <a:r>
              <a:rPr lang="en-US" i="1" dirty="0"/>
              <a:t>J. Chem. Ed.</a:t>
            </a:r>
            <a:r>
              <a:rPr lang="en-US" dirty="0"/>
              <a:t> </a:t>
            </a:r>
            <a:r>
              <a:rPr lang="en-US" b="1" dirty="0"/>
              <a:t>2007</a:t>
            </a:r>
            <a:r>
              <a:rPr lang="en-US" dirty="0"/>
              <a:t>, 84, 779-780</a:t>
            </a:r>
            <a:r>
              <a:rPr lang="en-US" dirty="0" smtClean="0"/>
              <a:t>.</a:t>
            </a:r>
          </a:p>
          <a:p>
            <a:pPr marL="457200" indent="-457200" algn="l">
              <a:buFont typeface="+mj-lt"/>
              <a:buAutoNum type="arabicPeriod"/>
            </a:pPr>
            <a:r>
              <a:rPr lang="en-US" dirty="0" err="1"/>
              <a:t>Suchocki</a:t>
            </a:r>
            <a:r>
              <a:rPr lang="en-US" dirty="0"/>
              <a:t>, J. </a:t>
            </a:r>
            <a:r>
              <a:rPr lang="en-US" i="1" dirty="0"/>
              <a:t>Conceptual Chemistry, 5</a:t>
            </a:r>
            <a:r>
              <a:rPr lang="en-US" i="1" baseline="30000" dirty="0"/>
              <a:t>th</a:t>
            </a:r>
            <a:r>
              <a:rPr lang="en-US" i="1" dirty="0"/>
              <a:t> </a:t>
            </a:r>
            <a:r>
              <a:rPr lang="en-US" i="1" dirty="0" err="1"/>
              <a:t>ed</a:t>
            </a:r>
            <a:r>
              <a:rPr lang="en-US" i="1" dirty="0"/>
              <a:t>;</a:t>
            </a:r>
            <a:r>
              <a:rPr lang="en-US" dirty="0"/>
              <a:t> Pearson: Boston, 2014; p. </a:t>
            </a:r>
            <a:r>
              <a:rPr lang="en-US" dirty="0" smtClean="0"/>
              <a:t>473.</a:t>
            </a:r>
          </a:p>
          <a:p>
            <a:pPr marL="457200" indent="-457200" algn="l">
              <a:buFont typeface="+mj-lt"/>
              <a:buAutoNum type="arabicPeriod"/>
            </a:pPr>
            <a:r>
              <a:rPr lang="en-US" dirty="0" smtClean="0">
                <a:hlinkClick r:id="rId2"/>
              </a:rPr>
              <a:t>http</a:t>
            </a:r>
            <a:r>
              <a:rPr lang="en-US" dirty="0">
                <a:hlinkClick r:id="rId2"/>
              </a:rPr>
              <a:t>://www.terrificscience.org/lessonpdfs/MoleIntro.pdf</a:t>
            </a:r>
            <a:r>
              <a:rPr lang="en-US" dirty="0"/>
              <a:t> (accessed 9/19/16</a:t>
            </a:r>
            <a:r>
              <a:rPr lang="en-US" dirty="0" smtClean="0"/>
              <a:t>). </a:t>
            </a:r>
          </a:p>
          <a:p>
            <a:pPr marL="457200" indent="-457200" algn="l">
              <a:buFont typeface="+mj-lt"/>
              <a:buAutoNum type="arabicPeriod"/>
            </a:pPr>
            <a:r>
              <a:rPr lang="en-US" dirty="0" err="1" smtClean="0"/>
              <a:t>Flinn</a:t>
            </a:r>
            <a:r>
              <a:rPr lang="en-US" dirty="0" smtClean="0"/>
              <a:t> </a:t>
            </a:r>
            <a:r>
              <a:rPr lang="en-US" dirty="0"/>
              <a:t>Scientific Inc. Mole Lab, publication 91622; 2012. </a:t>
            </a:r>
            <a:endParaRPr lang="en-US" dirty="0" smtClean="0"/>
          </a:p>
          <a:p>
            <a:pPr marL="457200" indent="-457200" algn="l">
              <a:buFont typeface="+mj-lt"/>
              <a:buAutoNum type="arabicPeriod"/>
            </a:pPr>
            <a:endParaRPr lang="en-US" dirty="0"/>
          </a:p>
          <a:p>
            <a:pPr marL="457200" indent="-457200" algn="l">
              <a:buFont typeface="+mj-lt"/>
              <a:buAutoNum type="arabicPeriod"/>
            </a:pPr>
            <a:endParaRPr lang="en-US" dirty="0" smtClean="0"/>
          </a:p>
          <a:p>
            <a:pPr marL="457200" indent="-457200" algn="l">
              <a:buFont typeface="+mj-lt"/>
              <a:buAutoNum type="arabicPeriod"/>
            </a:pPr>
            <a:endParaRPr lang="en-US" dirty="0"/>
          </a:p>
          <a:p>
            <a:pPr marL="457200" indent="-457200" algn="l">
              <a:buFont typeface="+mj-lt"/>
              <a:buAutoNum type="arabicPeriod"/>
            </a:pPr>
            <a:endParaRPr lang="en-US" dirty="0" smtClean="0"/>
          </a:p>
          <a:p>
            <a:pPr marL="457200" indent="-457200" algn="l">
              <a:buFont typeface="+mj-lt"/>
              <a:buAutoNum type="arabicPeriod"/>
            </a:pPr>
            <a:endParaRPr lang="en-US" dirty="0" smtClean="0"/>
          </a:p>
          <a:p>
            <a:pPr marL="457200" indent="-457200" algn="l">
              <a:buFont typeface="+mj-lt"/>
              <a:buAutoNum type="arabicPeriod"/>
            </a:pPr>
            <a:endParaRPr lang="en-US" dirty="0"/>
          </a:p>
          <a:p>
            <a:pPr marL="457200" indent="-457200" algn="l">
              <a:buFont typeface="+mj-lt"/>
              <a:buAutoNum type="arabicPeriod"/>
            </a:pPr>
            <a:endParaRPr lang="en-US" dirty="0" smtClean="0"/>
          </a:p>
          <a:p>
            <a:pPr marL="457200" indent="-457200" algn="l">
              <a:buFont typeface="+mj-lt"/>
              <a:buAutoNum type="arabicPeriod"/>
            </a:pPr>
            <a:endParaRPr lang="en-US" dirty="0" smtClean="0"/>
          </a:p>
          <a:p>
            <a:pPr marL="457200" indent="-457200" algn="l">
              <a:buFont typeface="+mj-lt"/>
              <a:buAutoNum type="arabicPeriod"/>
            </a:pPr>
            <a:endParaRPr lang="en-US" dirty="0" smtClean="0"/>
          </a:p>
          <a:p>
            <a:pPr marL="457200" indent="-457200" algn="l">
              <a:buFont typeface="+mj-lt"/>
              <a:buAutoNum type="arabicPeriod"/>
            </a:pPr>
            <a:endParaRPr lang="en-US" dirty="0"/>
          </a:p>
          <a:p>
            <a:pPr marL="457200" indent="-457200" algn="l">
              <a:buFont typeface="+mj-lt"/>
              <a:buAutoNum type="arabicPeriod"/>
            </a:pPr>
            <a:endParaRPr lang="en-US" dirty="0"/>
          </a:p>
        </p:txBody>
      </p:sp>
    </p:spTree>
    <p:extLst>
      <p:ext uri="{BB962C8B-B14F-4D97-AF65-F5344CB8AC3E}">
        <p14:creationId xmlns:p14="http://schemas.microsoft.com/office/powerpoint/2010/main" val="4208613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6079"/>
            <a:ext cx="9144000" cy="1081723"/>
          </a:xfrm>
        </p:spPr>
        <p:txBody>
          <a:bodyPr>
            <a:normAutofit/>
          </a:bodyPr>
          <a:lstStyle/>
          <a:p>
            <a:r>
              <a:rPr lang="en-US" sz="4000" dirty="0" smtClean="0">
                <a:latin typeface="Verdana" panose="020B0604030504040204" pitchFamily="34" charset="0"/>
                <a:ea typeface="Verdana" panose="020B0604030504040204" pitchFamily="34" charset="0"/>
                <a:cs typeface="Verdana" panose="020B0604030504040204" pitchFamily="34" charset="0"/>
              </a:rPr>
              <a:t>Citations</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416560" y="1467802"/>
            <a:ext cx="11775440" cy="5459772"/>
          </a:xfrm>
        </p:spPr>
        <p:txBody>
          <a:bodyPr>
            <a:normAutofit/>
          </a:bodyPr>
          <a:lstStyle/>
          <a:p>
            <a:pPr marL="457200" indent="-457200" algn="l">
              <a:buFont typeface="+mj-lt"/>
              <a:buAutoNum type="arabicPeriod" startAt="7"/>
            </a:pPr>
            <a:r>
              <a:rPr lang="en-US" dirty="0" smtClean="0"/>
              <a:t>Ryan, S.; Wink, D.J. JCE Classroom Activity #112: Guessing the Number of Candies in the Jar- Who Needs Guessing?. </a:t>
            </a:r>
            <a:r>
              <a:rPr lang="en-US" i="1" dirty="0" smtClean="0"/>
              <a:t>J. Chem. Ed.</a:t>
            </a:r>
            <a:r>
              <a:rPr lang="en-US" dirty="0" smtClean="0"/>
              <a:t> </a:t>
            </a:r>
            <a:r>
              <a:rPr lang="en-US" b="1" dirty="0" smtClean="0"/>
              <a:t>2012</a:t>
            </a:r>
            <a:r>
              <a:rPr lang="en-US" dirty="0" smtClean="0"/>
              <a:t>, 8, 1171-1173.</a:t>
            </a:r>
          </a:p>
          <a:p>
            <a:pPr marL="457200" indent="-457200" algn="l">
              <a:buFont typeface="+mj-lt"/>
              <a:buAutoNum type="arabicPeriod" startAt="7"/>
            </a:pPr>
            <a:r>
              <a:rPr lang="en-US" dirty="0" smtClean="0">
                <a:hlinkClick r:id="rId2"/>
              </a:rPr>
              <a:t>http://mgross2015.weebly.com/what-we-are-doing-in-science.html</a:t>
            </a:r>
            <a:r>
              <a:rPr lang="en-US" dirty="0" smtClean="0"/>
              <a:t>, (accessed 9/16/16). </a:t>
            </a:r>
          </a:p>
          <a:p>
            <a:pPr marL="457200" indent="-457200" algn="l">
              <a:buFont typeface="+mj-lt"/>
              <a:buAutoNum type="arabicPeriod" startAt="7"/>
            </a:pPr>
            <a:r>
              <a:rPr lang="en-US" dirty="0" err="1" smtClean="0"/>
              <a:t>Zumdahl</a:t>
            </a:r>
            <a:r>
              <a:rPr lang="en-US" dirty="0" smtClean="0"/>
              <a:t>, S. S. </a:t>
            </a:r>
            <a:r>
              <a:rPr lang="en-US" i="1" dirty="0" smtClean="0"/>
              <a:t>Introductory Chemistry</a:t>
            </a:r>
            <a:r>
              <a:rPr lang="en-US" dirty="0" smtClean="0"/>
              <a:t>, 4</a:t>
            </a:r>
            <a:r>
              <a:rPr lang="en-US" baseline="30000" dirty="0" smtClean="0"/>
              <a:t>th</a:t>
            </a:r>
            <a:r>
              <a:rPr lang="en-US" dirty="0" smtClean="0"/>
              <a:t> ed.: Houghton Mifflin: Boston, 2000, pp. 71-75. </a:t>
            </a:r>
          </a:p>
          <a:p>
            <a:pPr marL="457200" indent="-457200" algn="l">
              <a:buFont typeface="+mj-lt"/>
              <a:buAutoNum type="arabicPeriod" startAt="7"/>
            </a:pPr>
            <a:r>
              <a:rPr lang="en-US" dirty="0" smtClean="0"/>
              <a:t>Smith, J., </a:t>
            </a:r>
            <a:r>
              <a:rPr lang="en-US" i="1" dirty="0" smtClean="0"/>
              <a:t>General, Organic, and Biological Chemistry</a:t>
            </a:r>
            <a:r>
              <a:rPr lang="en-US" dirty="0" smtClean="0"/>
              <a:t>, 3rd ed.; McGraw Hill: NY, 2016, pp. 743-6. </a:t>
            </a:r>
          </a:p>
          <a:p>
            <a:pPr marL="457200" indent="-457200" algn="l">
              <a:buFont typeface="+mj-lt"/>
              <a:buAutoNum type="arabicPeriod" startAt="7"/>
            </a:pPr>
            <a:r>
              <a:rPr lang="en-US" dirty="0" smtClean="0"/>
              <a:t>Katz, D. A. , An Introduction to Kinetics Using </a:t>
            </a:r>
            <a:r>
              <a:rPr lang="en-US" dirty="0" err="1" smtClean="0"/>
              <a:t>Alka</a:t>
            </a:r>
            <a:r>
              <a:rPr lang="en-US" dirty="0" smtClean="0"/>
              <a:t> Seltzer, </a:t>
            </a:r>
            <a:r>
              <a:rPr lang="en-US" u="sng" dirty="0" smtClean="0">
                <a:hlinkClick r:id="rId3"/>
              </a:rPr>
              <a:t>http://www.chymist.com/AlkaSeltzer.pdf</a:t>
            </a:r>
            <a:r>
              <a:rPr lang="en-US" dirty="0" smtClean="0"/>
              <a:t> (accessed 9/15/16); </a:t>
            </a:r>
          </a:p>
          <a:p>
            <a:pPr marL="457200" indent="-457200" algn="l">
              <a:buFont typeface="+mj-lt"/>
              <a:buAutoNum type="arabicPeriod" startAt="7"/>
            </a:pPr>
            <a:endParaRPr lang="en-US" dirty="0" smtClean="0"/>
          </a:p>
          <a:p>
            <a:pPr marL="457200" indent="-457200" algn="l">
              <a:buFont typeface="+mj-lt"/>
              <a:buAutoNum type="arabicPeriod" startAt="7"/>
            </a:pPr>
            <a:endParaRPr lang="en-US" dirty="0" smtClean="0"/>
          </a:p>
          <a:p>
            <a:pPr marL="457200" indent="-457200" algn="l">
              <a:buFont typeface="+mj-lt"/>
              <a:buAutoNum type="arabicPeriod" startAt="7"/>
            </a:pPr>
            <a:endParaRPr lang="en-US" dirty="0"/>
          </a:p>
          <a:p>
            <a:pPr marL="457200" indent="-457200" algn="l">
              <a:buFont typeface="+mj-lt"/>
              <a:buAutoNum type="arabicPeriod" startAt="7"/>
            </a:pPr>
            <a:endParaRPr lang="en-US" dirty="0"/>
          </a:p>
          <a:p>
            <a:pPr marL="457200" indent="-457200" algn="l">
              <a:buFont typeface="+mj-lt"/>
              <a:buAutoNum type="arabicPeriod" startAt="7"/>
            </a:pPr>
            <a:endParaRPr lang="en-US" dirty="0" smtClean="0"/>
          </a:p>
          <a:p>
            <a:pPr marL="457200" indent="-457200" algn="l">
              <a:buFont typeface="+mj-lt"/>
              <a:buAutoNum type="arabicPeriod" startAt="7"/>
            </a:pPr>
            <a:endParaRPr lang="en-US" dirty="0"/>
          </a:p>
          <a:p>
            <a:pPr marL="457200" indent="-457200" algn="l">
              <a:buFont typeface="+mj-lt"/>
              <a:buAutoNum type="arabicPeriod" startAt="7"/>
            </a:pPr>
            <a:endParaRPr lang="en-US" dirty="0" smtClean="0"/>
          </a:p>
          <a:p>
            <a:pPr marL="457200" indent="-457200" algn="l">
              <a:buFont typeface="+mj-lt"/>
              <a:buAutoNum type="arabicPeriod" startAt="7"/>
            </a:pPr>
            <a:endParaRPr lang="en-US" dirty="0" smtClean="0"/>
          </a:p>
          <a:p>
            <a:pPr marL="457200" indent="-457200" algn="l">
              <a:buFont typeface="+mj-lt"/>
              <a:buAutoNum type="arabicPeriod" startAt="7"/>
            </a:pPr>
            <a:endParaRPr lang="en-US" dirty="0"/>
          </a:p>
          <a:p>
            <a:pPr marL="457200" indent="-457200" algn="l">
              <a:buFont typeface="+mj-lt"/>
              <a:buAutoNum type="arabicPeriod" startAt="7"/>
            </a:pPr>
            <a:endParaRPr lang="en-US" dirty="0" smtClean="0"/>
          </a:p>
          <a:p>
            <a:pPr marL="457200" indent="-457200" algn="l">
              <a:buFont typeface="+mj-lt"/>
              <a:buAutoNum type="arabicPeriod" startAt="7"/>
            </a:pPr>
            <a:endParaRPr lang="en-US" dirty="0" smtClean="0"/>
          </a:p>
          <a:p>
            <a:pPr marL="457200" indent="-457200" algn="l">
              <a:buFont typeface="+mj-lt"/>
              <a:buAutoNum type="arabicPeriod" startAt="7"/>
            </a:pPr>
            <a:endParaRPr lang="en-US" dirty="0" smtClean="0"/>
          </a:p>
          <a:p>
            <a:pPr marL="457200" indent="-457200" algn="l">
              <a:buFont typeface="+mj-lt"/>
              <a:buAutoNum type="arabicPeriod" startAt="7"/>
            </a:pPr>
            <a:endParaRPr lang="en-US" dirty="0"/>
          </a:p>
          <a:p>
            <a:pPr marL="457200" indent="-457200" algn="l">
              <a:buFont typeface="+mj-lt"/>
              <a:buAutoNum type="arabicPeriod" startAt="7"/>
            </a:pPr>
            <a:endParaRPr lang="en-US" dirty="0"/>
          </a:p>
        </p:txBody>
      </p:sp>
    </p:spTree>
    <p:extLst>
      <p:ext uri="{BB962C8B-B14F-4D97-AF65-F5344CB8AC3E}">
        <p14:creationId xmlns:p14="http://schemas.microsoft.com/office/powerpoint/2010/main" val="2185368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8433" y="0"/>
            <a:ext cx="9144000" cy="1053634"/>
          </a:xfrm>
        </p:spPr>
        <p:txBody>
          <a:bodyPr>
            <a:normAutofit/>
          </a:bodyPr>
          <a:lstStyle/>
          <a:p>
            <a:r>
              <a:rPr lang="en-US" sz="4000" dirty="0" smtClean="0">
                <a:latin typeface="Verdana" panose="020B0604030504040204" pitchFamily="34" charset="0"/>
                <a:ea typeface="Verdana" panose="020B0604030504040204" pitchFamily="34" charset="0"/>
                <a:cs typeface="Verdana" panose="020B0604030504040204" pitchFamily="34" charset="0"/>
              </a:rPr>
              <a:t>Uses of Food in Lecture and Lab</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401462" y="1150578"/>
            <a:ext cx="9547607" cy="5707422"/>
          </a:xfrm>
        </p:spPr>
        <p:txBody>
          <a:bodyPr>
            <a:normAutofit fontScale="47500" lnSpcReduction="20000"/>
          </a:bodyPr>
          <a:lstStyle/>
          <a:p>
            <a:pPr algn="l">
              <a:tabLst>
                <a:tab pos="744538" algn="l"/>
              </a:tabLst>
            </a:pPr>
            <a:r>
              <a:rPr lang="en-US" sz="4200" b="1" dirty="0" smtClean="0"/>
              <a:t>Lecture</a:t>
            </a:r>
          </a:p>
          <a:p>
            <a:pPr marL="457200" indent="-457200" algn="l">
              <a:buAutoNum type="arabicPeriod"/>
              <a:tabLst>
                <a:tab pos="744538" algn="l"/>
              </a:tabLst>
            </a:pPr>
            <a:r>
              <a:rPr lang="en-US" sz="4200" dirty="0" smtClean="0"/>
              <a:t>House on a Hill</a:t>
            </a:r>
          </a:p>
          <a:p>
            <a:pPr marL="457200" indent="-457200" algn="l">
              <a:buAutoNum type="arabicPeriod"/>
              <a:tabLst>
                <a:tab pos="744538" algn="l"/>
              </a:tabLst>
            </a:pPr>
            <a:r>
              <a:rPr lang="en-US" sz="4200" dirty="0" smtClean="0"/>
              <a:t>Egg Osmosis </a:t>
            </a:r>
          </a:p>
          <a:p>
            <a:pPr marL="457200" indent="-457200" algn="l">
              <a:buAutoNum type="arabicPeriod"/>
              <a:tabLst>
                <a:tab pos="744538" algn="l"/>
              </a:tabLst>
            </a:pPr>
            <a:r>
              <a:rPr lang="en-US" sz="4200" dirty="0" smtClean="0"/>
              <a:t>Bagel Resonance</a:t>
            </a:r>
          </a:p>
          <a:p>
            <a:pPr marL="457200" indent="-457200" algn="l">
              <a:buAutoNum type="arabicPeriod"/>
              <a:tabLst>
                <a:tab pos="744538" algn="l"/>
              </a:tabLst>
            </a:pPr>
            <a:r>
              <a:rPr lang="en-US" sz="4200" dirty="0" smtClean="0"/>
              <a:t>Food Coloring kinetic model</a:t>
            </a:r>
          </a:p>
          <a:p>
            <a:pPr marL="457200" indent="-457200" algn="l">
              <a:buAutoNum type="arabicPeriod"/>
              <a:tabLst>
                <a:tab pos="744538" algn="l"/>
              </a:tabLst>
            </a:pPr>
            <a:r>
              <a:rPr lang="en-US" sz="4200" dirty="0" smtClean="0"/>
              <a:t>Double-stuff </a:t>
            </a:r>
            <a:r>
              <a:rPr lang="en-US" sz="4200" dirty="0"/>
              <a:t>O</a:t>
            </a:r>
            <a:r>
              <a:rPr lang="en-US" sz="4200" dirty="0" smtClean="0"/>
              <a:t>reo ketones</a:t>
            </a:r>
          </a:p>
          <a:p>
            <a:pPr marL="457200" indent="-457200" algn="l">
              <a:buAutoNum type="arabicPeriod"/>
              <a:tabLst>
                <a:tab pos="744538" algn="l"/>
              </a:tabLst>
            </a:pPr>
            <a:r>
              <a:rPr lang="en-US" sz="4200" dirty="0" smtClean="0"/>
              <a:t>Ether bunny peeps</a:t>
            </a:r>
          </a:p>
          <a:p>
            <a:pPr algn="l">
              <a:tabLst>
                <a:tab pos="744538" algn="l"/>
              </a:tabLst>
            </a:pPr>
            <a:r>
              <a:rPr lang="en-US" sz="4200" b="1" dirty="0" smtClean="0"/>
              <a:t>Laboratory Applications</a:t>
            </a:r>
          </a:p>
          <a:p>
            <a:pPr marL="457200" indent="-457200" algn="l">
              <a:buAutoNum type="arabicPeriod"/>
              <a:tabLst>
                <a:tab pos="744538" algn="l"/>
              </a:tabLst>
            </a:pPr>
            <a:r>
              <a:rPr lang="en-US" sz="4200" dirty="0" smtClean="0"/>
              <a:t>Buccaneer Lab</a:t>
            </a:r>
          </a:p>
          <a:p>
            <a:pPr marL="457200" indent="-457200" algn="l">
              <a:buAutoNum type="arabicPeriod"/>
              <a:tabLst>
                <a:tab pos="744538" algn="l"/>
              </a:tabLst>
            </a:pPr>
            <a:r>
              <a:rPr lang="en-US" sz="4200" dirty="0" smtClean="0"/>
              <a:t>Candy lab practical</a:t>
            </a:r>
          </a:p>
          <a:p>
            <a:pPr marL="457200" indent="-457200" algn="l">
              <a:buAutoNum type="arabicPeriod"/>
              <a:tabLst>
                <a:tab pos="744538" algn="l"/>
              </a:tabLst>
            </a:pPr>
            <a:r>
              <a:rPr lang="en-US" sz="4200" dirty="0" smtClean="0"/>
              <a:t>Foods on Fire</a:t>
            </a:r>
          </a:p>
          <a:p>
            <a:pPr marL="457200" indent="-457200" algn="l">
              <a:buAutoNum type="arabicPeriod"/>
              <a:tabLst>
                <a:tab pos="744538" algn="l"/>
              </a:tabLst>
            </a:pPr>
            <a:r>
              <a:rPr lang="en-US" sz="4200" dirty="0" smtClean="0"/>
              <a:t>Alka-Seltzer Kinetics</a:t>
            </a:r>
          </a:p>
          <a:p>
            <a:pPr marL="457200" indent="-457200" algn="l">
              <a:buAutoNum type="arabicPeriod"/>
              <a:tabLst>
                <a:tab pos="744538" algn="l"/>
              </a:tabLst>
            </a:pPr>
            <a:r>
              <a:rPr lang="en-US" sz="4200" dirty="0" smtClean="0"/>
              <a:t>Strong-acids/weak acids</a:t>
            </a:r>
          </a:p>
          <a:p>
            <a:pPr marL="457200" indent="-457200" algn="l">
              <a:buAutoNum type="arabicPeriod"/>
              <a:tabLst>
                <a:tab pos="744538" algn="l"/>
              </a:tabLst>
            </a:pPr>
            <a:r>
              <a:rPr lang="en-US" sz="4200" dirty="0" smtClean="0"/>
              <a:t>Buffers and Bones</a:t>
            </a:r>
          </a:p>
          <a:p>
            <a:pPr marL="457200" indent="-457200" algn="l">
              <a:buAutoNum type="arabicPeriod"/>
              <a:tabLst>
                <a:tab pos="744538" algn="l"/>
              </a:tabLst>
            </a:pPr>
            <a:r>
              <a:rPr lang="en-US" sz="4200" dirty="0" smtClean="0"/>
              <a:t>Carbohydrates in Food</a:t>
            </a:r>
          </a:p>
          <a:p>
            <a:pPr marL="457200" indent="-457200" algn="l">
              <a:buAutoNum type="arabicPeriod"/>
              <a:tabLst>
                <a:tab pos="744538" algn="l"/>
              </a:tabLst>
            </a:pPr>
            <a:r>
              <a:rPr lang="en-US" sz="4200" dirty="0" smtClean="0"/>
              <a:t>DNA or Protein?</a:t>
            </a:r>
            <a:endParaRPr lang="en-US" dirty="0"/>
          </a:p>
        </p:txBody>
      </p:sp>
    </p:spTree>
    <p:extLst>
      <p:ext uri="{BB962C8B-B14F-4D97-AF65-F5344CB8AC3E}">
        <p14:creationId xmlns:p14="http://schemas.microsoft.com/office/powerpoint/2010/main" val="2449730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6079"/>
            <a:ext cx="9144000" cy="1081723"/>
          </a:xfrm>
        </p:spPr>
        <p:txBody>
          <a:bodyPr>
            <a:normAutofit/>
          </a:bodyPr>
          <a:lstStyle/>
          <a:p>
            <a:r>
              <a:rPr lang="en-US" sz="4000" dirty="0" smtClean="0">
                <a:latin typeface="Verdana" panose="020B0604030504040204" pitchFamily="34" charset="0"/>
                <a:ea typeface="Verdana" panose="020B0604030504040204" pitchFamily="34" charset="0"/>
                <a:cs typeface="Verdana" panose="020B0604030504040204" pitchFamily="34" charset="0"/>
              </a:rPr>
              <a:t>Citations</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416560" y="1467802"/>
            <a:ext cx="11775440" cy="5459772"/>
          </a:xfrm>
        </p:spPr>
        <p:txBody>
          <a:bodyPr>
            <a:normAutofit/>
          </a:bodyPr>
          <a:lstStyle/>
          <a:p>
            <a:pPr marL="457200" indent="-457200" algn="l">
              <a:buFont typeface="+mj-lt"/>
              <a:buAutoNum type="arabicPeriod" startAt="12"/>
            </a:pPr>
            <a:r>
              <a:rPr lang="en-US" dirty="0" smtClean="0"/>
              <a:t>Bayer</a:t>
            </a:r>
            <a:r>
              <a:rPr lang="en-US" dirty="0"/>
              <a:t>. Effect of Temperature on Rate of Reaction, </a:t>
            </a:r>
            <a:r>
              <a:rPr lang="en-US" dirty="0">
                <a:hlinkClick r:id="rId2"/>
              </a:rPr>
              <a:t>https://www.alkaseltzer.com/science-experiments</a:t>
            </a:r>
            <a:r>
              <a:rPr lang="en-US" dirty="0"/>
              <a:t> (accessed 9/15/16</a:t>
            </a:r>
            <a:r>
              <a:rPr lang="en-US" dirty="0" smtClean="0"/>
              <a:t>).</a:t>
            </a:r>
          </a:p>
          <a:p>
            <a:pPr marL="457200" indent="-457200" algn="l">
              <a:buFont typeface="+mj-lt"/>
              <a:buAutoNum type="arabicPeriod" startAt="12"/>
            </a:pPr>
            <a:r>
              <a:rPr lang="en-US" dirty="0" smtClean="0"/>
              <a:t>Bayer</a:t>
            </a:r>
            <a:r>
              <a:rPr lang="en-US" dirty="0"/>
              <a:t>. Size vs Rate of Reaction, </a:t>
            </a:r>
            <a:r>
              <a:rPr lang="en-US" dirty="0">
                <a:hlinkClick r:id="rId2"/>
              </a:rPr>
              <a:t>https://www.alkaseltzer.com/science-experiments</a:t>
            </a:r>
            <a:r>
              <a:rPr lang="en-US" dirty="0"/>
              <a:t> (accessed 9/15/16</a:t>
            </a:r>
            <a:r>
              <a:rPr lang="en-US" dirty="0" smtClean="0"/>
              <a:t>). </a:t>
            </a:r>
          </a:p>
          <a:p>
            <a:pPr marL="457200" indent="-457200" algn="l">
              <a:buFont typeface="+mj-lt"/>
              <a:buAutoNum type="arabicPeriod" startAt="12"/>
            </a:pPr>
            <a:r>
              <a:rPr lang="en-US" dirty="0" smtClean="0"/>
              <a:t>Applegate</a:t>
            </a:r>
            <a:r>
              <a:rPr lang="en-US" dirty="0"/>
              <a:t>, C.; Neely, M.B. </a:t>
            </a:r>
            <a:r>
              <a:rPr lang="en-US" dirty="0" err="1"/>
              <a:t>Sakuta</a:t>
            </a:r>
            <a:r>
              <a:rPr lang="en-US" dirty="0"/>
              <a:t>, M. </a:t>
            </a:r>
            <a:r>
              <a:rPr lang="en-US" i="1" dirty="0"/>
              <a:t>Laboratory Manual for General, Organic &amp; Biological Chemistry</a:t>
            </a:r>
            <a:r>
              <a:rPr lang="en-US" dirty="0"/>
              <a:t>; McGraw-Hill: New York; 2016: pp. 233-240</a:t>
            </a:r>
            <a:r>
              <a:rPr lang="en-US" dirty="0" smtClean="0"/>
              <a:t>. </a:t>
            </a:r>
          </a:p>
          <a:p>
            <a:pPr marL="457200" indent="-457200" algn="l">
              <a:buFont typeface="+mj-lt"/>
              <a:buAutoNum type="arabicPeriod" startAt="12"/>
            </a:pPr>
            <a:r>
              <a:rPr lang="en-US" dirty="0" smtClean="0"/>
              <a:t>Stoddard</a:t>
            </a:r>
            <a:r>
              <a:rPr lang="en-US" dirty="0"/>
              <a:t>, R.L.; </a:t>
            </a:r>
            <a:r>
              <a:rPr lang="en-US" dirty="0" err="1"/>
              <a:t>McIndoe</a:t>
            </a:r>
            <a:r>
              <a:rPr lang="en-US" dirty="0"/>
              <a:t>, J.S.; The Color-Changing Sports Drink: An Ingestible Demonstration. </a:t>
            </a:r>
            <a:r>
              <a:rPr lang="en-US" i="1" dirty="0"/>
              <a:t>J. Chem. Ed. </a:t>
            </a:r>
            <a:r>
              <a:rPr lang="en-US" b="1" dirty="0"/>
              <a:t>2013</a:t>
            </a:r>
            <a:r>
              <a:rPr lang="en-US" dirty="0"/>
              <a:t>, </a:t>
            </a:r>
            <a:r>
              <a:rPr lang="en-US" i="1" dirty="0"/>
              <a:t>90</a:t>
            </a:r>
            <a:r>
              <a:rPr lang="en-US" dirty="0"/>
              <a:t>. 1032-1034</a:t>
            </a:r>
            <a:r>
              <a:rPr lang="en-US" dirty="0" smtClean="0"/>
              <a:t>.</a:t>
            </a:r>
          </a:p>
          <a:p>
            <a:pPr marL="457200" indent="-457200" algn="l">
              <a:buFont typeface="+mj-lt"/>
              <a:buAutoNum type="arabicPeriod" startAt="12"/>
            </a:pPr>
            <a:r>
              <a:rPr lang="en-US" dirty="0" smtClean="0"/>
              <a:t> </a:t>
            </a:r>
            <a:r>
              <a:rPr lang="en-US" dirty="0" err="1" smtClean="0"/>
              <a:t>Kelter</a:t>
            </a:r>
            <a:r>
              <a:rPr lang="en-US" dirty="0"/>
              <a:t>, P.; </a:t>
            </a:r>
            <a:r>
              <a:rPr lang="en-US" dirty="0" err="1"/>
              <a:t>Carr</a:t>
            </a:r>
            <a:r>
              <a:rPr lang="en-US" dirty="0"/>
              <a:t>, J.; Scott, A. </a:t>
            </a:r>
            <a:r>
              <a:rPr lang="en-US" i="1" dirty="0"/>
              <a:t>Laboratory Manual to Accompany Chemistry A World of Choices</a:t>
            </a:r>
            <a:r>
              <a:rPr lang="en-US" dirty="0"/>
              <a:t>; McGraw Hill: Boston, 1999. </a:t>
            </a:r>
            <a:endParaRPr lang="en-US" dirty="0" smtClean="0"/>
          </a:p>
          <a:p>
            <a:pPr marL="457200" indent="-457200" algn="l">
              <a:buFont typeface="+mj-lt"/>
              <a:buAutoNum type="arabicPeriod" startAt="12"/>
            </a:pPr>
            <a:endParaRPr lang="en-US" dirty="0"/>
          </a:p>
          <a:p>
            <a:pPr marL="457200" indent="-457200" algn="l">
              <a:buFont typeface="+mj-lt"/>
              <a:buAutoNum type="arabicPeriod" startAt="12"/>
            </a:pPr>
            <a:endParaRPr lang="en-US" dirty="0"/>
          </a:p>
          <a:p>
            <a:pPr marL="457200" indent="-457200" algn="l">
              <a:buFont typeface="+mj-lt"/>
              <a:buAutoNum type="arabicPeriod" startAt="12"/>
            </a:pPr>
            <a:endParaRPr lang="en-US" dirty="0"/>
          </a:p>
          <a:p>
            <a:pPr marL="457200" indent="-457200" algn="l">
              <a:buFont typeface="+mj-lt"/>
              <a:buAutoNum type="arabicPeriod" startAt="12"/>
            </a:pPr>
            <a:endParaRPr lang="en-US" dirty="0" smtClean="0"/>
          </a:p>
          <a:p>
            <a:pPr marL="457200" indent="-457200" algn="l">
              <a:buFont typeface="+mj-lt"/>
              <a:buAutoNum type="arabicPeriod" startAt="12"/>
            </a:pPr>
            <a:endParaRPr lang="en-US" dirty="0" smtClean="0"/>
          </a:p>
          <a:p>
            <a:pPr marL="457200" indent="-457200" algn="l">
              <a:buFont typeface="+mj-lt"/>
              <a:buAutoNum type="arabicPeriod" startAt="12"/>
            </a:pPr>
            <a:endParaRPr lang="en-US" dirty="0" smtClean="0"/>
          </a:p>
          <a:p>
            <a:pPr marL="457200" indent="-457200" algn="l">
              <a:buFont typeface="+mj-lt"/>
              <a:buAutoNum type="arabicPeriod" startAt="12"/>
            </a:pPr>
            <a:endParaRPr lang="en-US" dirty="0"/>
          </a:p>
          <a:p>
            <a:pPr marL="457200" indent="-457200" algn="l">
              <a:buFont typeface="+mj-lt"/>
              <a:buAutoNum type="arabicPeriod" startAt="12"/>
            </a:pPr>
            <a:endParaRPr lang="en-US" dirty="0"/>
          </a:p>
          <a:p>
            <a:pPr marL="457200" indent="-457200" algn="l">
              <a:buFont typeface="+mj-lt"/>
              <a:buAutoNum type="arabicPeriod" startAt="12"/>
            </a:pPr>
            <a:endParaRPr lang="en-US" dirty="0" smtClean="0"/>
          </a:p>
          <a:p>
            <a:pPr marL="457200" indent="-457200" algn="l">
              <a:buFont typeface="+mj-lt"/>
              <a:buAutoNum type="arabicPeriod" startAt="12"/>
            </a:pPr>
            <a:endParaRPr lang="en-US" dirty="0"/>
          </a:p>
          <a:p>
            <a:pPr marL="457200" indent="-457200" algn="l">
              <a:buFont typeface="+mj-lt"/>
              <a:buAutoNum type="arabicPeriod" startAt="12"/>
            </a:pPr>
            <a:endParaRPr lang="en-US" dirty="0" smtClean="0"/>
          </a:p>
          <a:p>
            <a:pPr marL="457200" indent="-457200" algn="l">
              <a:buFont typeface="+mj-lt"/>
              <a:buAutoNum type="arabicPeriod" startAt="12"/>
            </a:pPr>
            <a:endParaRPr lang="en-US" dirty="0" smtClean="0"/>
          </a:p>
          <a:p>
            <a:pPr marL="457200" indent="-457200" algn="l">
              <a:buFont typeface="+mj-lt"/>
              <a:buAutoNum type="arabicPeriod" startAt="12"/>
            </a:pPr>
            <a:endParaRPr lang="en-US" dirty="0"/>
          </a:p>
          <a:p>
            <a:pPr marL="457200" indent="-457200" algn="l">
              <a:buFont typeface="+mj-lt"/>
              <a:buAutoNum type="arabicPeriod" startAt="12"/>
            </a:pPr>
            <a:endParaRPr lang="en-US" dirty="0" smtClean="0"/>
          </a:p>
          <a:p>
            <a:pPr marL="457200" indent="-457200" algn="l">
              <a:buFont typeface="+mj-lt"/>
              <a:buAutoNum type="arabicPeriod" startAt="12"/>
            </a:pPr>
            <a:endParaRPr lang="en-US" dirty="0" smtClean="0"/>
          </a:p>
          <a:p>
            <a:pPr marL="457200" indent="-457200" algn="l">
              <a:buFont typeface="+mj-lt"/>
              <a:buAutoNum type="arabicPeriod" startAt="12"/>
            </a:pPr>
            <a:endParaRPr lang="en-US" dirty="0" smtClean="0"/>
          </a:p>
          <a:p>
            <a:pPr marL="457200" indent="-457200" algn="l">
              <a:buFont typeface="+mj-lt"/>
              <a:buAutoNum type="arabicPeriod" startAt="12"/>
            </a:pPr>
            <a:endParaRPr lang="en-US" dirty="0"/>
          </a:p>
          <a:p>
            <a:pPr marL="457200" indent="-457200" algn="l">
              <a:buFont typeface="+mj-lt"/>
              <a:buAutoNum type="arabicPeriod" startAt="12"/>
            </a:pPr>
            <a:endParaRPr lang="en-US" dirty="0"/>
          </a:p>
        </p:txBody>
      </p:sp>
    </p:spTree>
    <p:extLst>
      <p:ext uri="{BB962C8B-B14F-4D97-AF65-F5344CB8AC3E}">
        <p14:creationId xmlns:p14="http://schemas.microsoft.com/office/powerpoint/2010/main" val="2629230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6079"/>
            <a:ext cx="9144000" cy="1081723"/>
          </a:xfrm>
        </p:spPr>
        <p:txBody>
          <a:bodyPr>
            <a:normAutofit/>
          </a:bodyPr>
          <a:lstStyle/>
          <a:p>
            <a:r>
              <a:rPr lang="en-US" sz="4000" dirty="0" smtClean="0">
                <a:latin typeface="Verdana" panose="020B0604030504040204" pitchFamily="34" charset="0"/>
                <a:ea typeface="Verdana" panose="020B0604030504040204" pitchFamily="34" charset="0"/>
                <a:cs typeface="Verdana" panose="020B0604030504040204" pitchFamily="34" charset="0"/>
              </a:rPr>
              <a:t>Citations</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416560" y="1467802"/>
            <a:ext cx="11775440" cy="5459772"/>
          </a:xfrm>
        </p:spPr>
        <p:txBody>
          <a:bodyPr>
            <a:normAutofit/>
          </a:bodyPr>
          <a:lstStyle/>
          <a:p>
            <a:pPr marL="457200" indent="-457200" algn="l">
              <a:buFont typeface="+mj-lt"/>
              <a:buAutoNum type="arabicPeriod" startAt="17"/>
            </a:pPr>
            <a:r>
              <a:rPr lang="en-US" u="sng" dirty="0" smtClean="0">
                <a:hlinkClick r:id="rId2"/>
              </a:rPr>
              <a:t>http://chemistry.olivet.edu/classes/chem100/pdf/Labs/Buffers%20Lab.PDF</a:t>
            </a:r>
            <a:r>
              <a:rPr lang="en-US" dirty="0" smtClean="0"/>
              <a:t>, (accessed 7-9-13).</a:t>
            </a:r>
          </a:p>
          <a:p>
            <a:pPr marL="457200" indent="-457200" algn="l">
              <a:buFont typeface="+mj-lt"/>
              <a:buAutoNum type="arabicPeriod" startAt="17"/>
            </a:pPr>
            <a:r>
              <a:rPr lang="en-US" dirty="0" err="1" smtClean="0"/>
              <a:t>Zumdahl</a:t>
            </a:r>
            <a:r>
              <a:rPr lang="en-US" dirty="0" smtClean="0"/>
              <a:t>, S.S., Chemistry, 4</a:t>
            </a:r>
            <a:r>
              <a:rPr lang="en-US" baseline="30000" dirty="0" smtClean="0"/>
              <a:t>th</a:t>
            </a:r>
            <a:r>
              <a:rPr lang="en-US" dirty="0" smtClean="0"/>
              <a:t> ed.; Houghton Mifflin: Boston, 2000. </a:t>
            </a:r>
          </a:p>
          <a:p>
            <a:pPr marL="457200" indent="-457200" algn="l">
              <a:buFont typeface="+mj-lt"/>
              <a:buAutoNum type="arabicPeriod" startAt="17"/>
            </a:pPr>
            <a:r>
              <a:rPr lang="en-US" dirty="0" smtClean="0"/>
              <a:t>Smith</a:t>
            </a:r>
            <a:r>
              <a:rPr lang="en-US" dirty="0"/>
              <a:t>, J., </a:t>
            </a:r>
            <a:r>
              <a:rPr lang="en-US" i="1" dirty="0"/>
              <a:t>General, Organic, and Biological Chemistry</a:t>
            </a:r>
            <a:r>
              <a:rPr lang="en-US" dirty="0"/>
              <a:t>, 2</a:t>
            </a:r>
            <a:r>
              <a:rPr lang="en-US" baseline="30000" dirty="0"/>
              <a:t>nd</a:t>
            </a:r>
            <a:r>
              <a:rPr lang="en-US" dirty="0"/>
              <a:t> ed.; McGraw Hill: NY, </a:t>
            </a:r>
            <a:r>
              <a:rPr lang="en-US" dirty="0" smtClean="0"/>
              <a:t>2012.</a:t>
            </a:r>
          </a:p>
          <a:p>
            <a:pPr marL="457200" indent="-457200" algn="l">
              <a:buFont typeface="+mj-lt"/>
              <a:buAutoNum type="arabicPeriod" startAt="17"/>
            </a:pPr>
            <a:r>
              <a:rPr lang="en-US" dirty="0" smtClean="0"/>
              <a:t>Krieger</a:t>
            </a:r>
            <a:r>
              <a:rPr lang="en-US" dirty="0"/>
              <a:t>, P.A. </a:t>
            </a:r>
            <a:r>
              <a:rPr lang="en-US" i="1" dirty="0"/>
              <a:t>A Visual Analogy Guide to Chemistry</a:t>
            </a:r>
            <a:r>
              <a:rPr lang="en-US" b="1" dirty="0"/>
              <a:t>;</a:t>
            </a:r>
            <a:r>
              <a:rPr lang="en-US" dirty="0"/>
              <a:t> Morton: Englewood (CO), </a:t>
            </a:r>
            <a:r>
              <a:rPr lang="en-US" dirty="0" smtClean="0"/>
              <a:t>2012.</a:t>
            </a:r>
          </a:p>
          <a:p>
            <a:pPr marL="457200" indent="-457200" algn="l">
              <a:buFont typeface="+mj-lt"/>
              <a:buAutoNum type="arabicPeriod" startAt="17"/>
            </a:pPr>
            <a:r>
              <a:rPr lang="en-US" dirty="0" smtClean="0"/>
              <a:t>The </a:t>
            </a:r>
            <a:r>
              <a:rPr lang="en-US" dirty="0"/>
              <a:t>DASH Project, </a:t>
            </a:r>
            <a:r>
              <a:rPr lang="en-US" i="1" dirty="0"/>
              <a:t>Activity 5.3.16 Chemistry and Bones</a:t>
            </a:r>
            <a:r>
              <a:rPr lang="en-US" dirty="0"/>
              <a:t>; University of Hawaii, DRDG, pp. 5.2.16-1-4</a:t>
            </a:r>
            <a:r>
              <a:rPr lang="en-US" dirty="0" smtClean="0"/>
              <a:t>. </a:t>
            </a:r>
          </a:p>
          <a:p>
            <a:pPr marL="457200" indent="-457200" algn="l">
              <a:buFont typeface="+mj-lt"/>
              <a:buAutoNum type="arabicPeriod" startAt="17"/>
            </a:pPr>
            <a:r>
              <a:rPr lang="en-US" dirty="0" smtClean="0"/>
              <a:t>Applegate</a:t>
            </a:r>
            <a:r>
              <a:rPr lang="en-US" dirty="0"/>
              <a:t>, C.; Neely, M.B. </a:t>
            </a:r>
            <a:r>
              <a:rPr lang="en-US" dirty="0" err="1"/>
              <a:t>Sakuta</a:t>
            </a:r>
            <a:r>
              <a:rPr lang="en-US" dirty="0"/>
              <a:t>, M. </a:t>
            </a:r>
            <a:r>
              <a:rPr lang="en-US" i="1" dirty="0"/>
              <a:t>Laboratory Manual </a:t>
            </a:r>
            <a:endParaRPr lang="en-US" i="1" dirty="0" smtClean="0"/>
          </a:p>
          <a:p>
            <a:pPr algn="l"/>
            <a:r>
              <a:rPr lang="en-US" i="1" dirty="0" smtClean="0"/>
              <a:t>for </a:t>
            </a:r>
            <a:r>
              <a:rPr lang="en-US" i="1" dirty="0"/>
              <a:t>General, Organic &amp; Biological Chemistry</a:t>
            </a:r>
            <a:r>
              <a:rPr lang="en-US" dirty="0"/>
              <a:t>; McGraw-Hill: </a:t>
            </a:r>
            <a:endParaRPr lang="en-US" dirty="0" smtClean="0"/>
          </a:p>
          <a:p>
            <a:pPr algn="l"/>
            <a:r>
              <a:rPr lang="en-US" dirty="0" smtClean="0"/>
              <a:t>New </a:t>
            </a:r>
            <a:r>
              <a:rPr lang="en-US" dirty="0"/>
              <a:t>York; 2016: pp. </a:t>
            </a:r>
            <a:r>
              <a:rPr lang="en-US" dirty="0" smtClean="0"/>
              <a:t>233-240.</a:t>
            </a:r>
          </a:p>
          <a:p>
            <a:pPr marL="457200" indent="-457200" algn="l">
              <a:buFont typeface="+mj-lt"/>
              <a:buAutoNum type="arabicPeriod" startAt="12"/>
            </a:pPr>
            <a:endParaRPr lang="en-US" dirty="0"/>
          </a:p>
          <a:p>
            <a:pPr marL="457200" indent="-457200" algn="l">
              <a:buFont typeface="+mj-lt"/>
              <a:buAutoNum type="arabicPeriod" startAt="12"/>
            </a:pPr>
            <a:endParaRPr lang="en-US" dirty="0"/>
          </a:p>
          <a:p>
            <a:pPr marL="457200" indent="-457200" algn="l">
              <a:buFont typeface="+mj-lt"/>
              <a:buAutoNum type="arabicPeriod" startAt="12"/>
            </a:pPr>
            <a:endParaRPr lang="en-US" dirty="0"/>
          </a:p>
          <a:p>
            <a:pPr marL="457200" indent="-457200" algn="l">
              <a:buFont typeface="+mj-lt"/>
              <a:buAutoNum type="arabicPeriod" startAt="12"/>
            </a:pPr>
            <a:endParaRPr lang="en-US" dirty="0" smtClean="0"/>
          </a:p>
          <a:p>
            <a:pPr marL="457200" indent="-457200" algn="l">
              <a:buFont typeface="+mj-lt"/>
              <a:buAutoNum type="arabicPeriod" startAt="12"/>
            </a:pPr>
            <a:endParaRPr lang="en-US" dirty="0" smtClean="0"/>
          </a:p>
          <a:p>
            <a:pPr marL="457200" indent="-457200" algn="l">
              <a:buFont typeface="+mj-lt"/>
              <a:buAutoNum type="arabicPeriod" startAt="12"/>
            </a:pPr>
            <a:endParaRPr lang="en-US" dirty="0" smtClean="0"/>
          </a:p>
          <a:p>
            <a:pPr marL="457200" indent="-457200" algn="l">
              <a:buFont typeface="+mj-lt"/>
              <a:buAutoNum type="arabicPeriod" startAt="12"/>
            </a:pPr>
            <a:endParaRPr lang="en-US" dirty="0"/>
          </a:p>
          <a:p>
            <a:pPr marL="457200" indent="-457200" algn="l">
              <a:buFont typeface="+mj-lt"/>
              <a:buAutoNum type="arabicPeriod" startAt="12"/>
            </a:pPr>
            <a:endParaRPr lang="en-US" dirty="0"/>
          </a:p>
          <a:p>
            <a:pPr marL="457200" indent="-457200" algn="l">
              <a:buFont typeface="+mj-lt"/>
              <a:buAutoNum type="arabicPeriod" startAt="12"/>
            </a:pPr>
            <a:endParaRPr lang="en-US" dirty="0" smtClean="0"/>
          </a:p>
          <a:p>
            <a:pPr marL="457200" indent="-457200" algn="l">
              <a:buFont typeface="+mj-lt"/>
              <a:buAutoNum type="arabicPeriod" startAt="12"/>
            </a:pPr>
            <a:endParaRPr lang="en-US" dirty="0"/>
          </a:p>
          <a:p>
            <a:pPr marL="457200" indent="-457200" algn="l">
              <a:buFont typeface="+mj-lt"/>
              <a:buAutoNum type="arabicPeriod" startAt="12"/>
            </a:pPr>
            <a:endParaRPr lang="en-US" dirty="0" smtClean="0"/>
          </a:p>
          <a:p>
            <a:pPr marL="457200" indent="-457200" algn="l">
              <a:buFont typeface="+mj-lt"/>
              <a:buAutoNum type="arabicPeriod" startAt="12"/>
            </a:pPr>
            <a:endParaRPr lang="en-US" dirty="0" smtClean="0"/>
          </a:p>
          <a:p>
            <a:pPr marL="457200" indent="-457200" algn="l">
              <a:buFont typeface="+mj-lt"/>
              <a:buAutoNum type="arabicPeriod" startAt="12"/>
            </a:pPr>
            <a:endParaRPr lang="en-US" dirty="0"/>
          </a:p>
          <a:p>
            <a:pPr marL="457200" indent="-457200" algn="l">
              <a:buFont typeface="+mj-lt"/>
              <a:buAutoNum type="arabicPeriod" startAt="12"/>
            </a:pPr>
            <a:endParaRPr lang="en-US" dirty="0" smtClean="0"/>
          </a:p>
          <a:p>
            <a:pPr marL="457200" indent="-457200" algn="l">
              <a:buFont typeface="+mj-lt"/>
              <a:buAutoNum type="arabicPeriod" startAt="12"/>
            </a:pPr>
            <a:endParaRPr lang="en-US" dirty="0" smtClean="0"/>
          </a:p>
          <a:p>
            <a:pPr marL="457200" indent="-457200" algn="l">
              <a:buFont typeface="+mj-lt"/>
              <a:buAutoNum type="arabicPeriod" startAt="12"/>
            </a:pPr>
            <a:endParaRPr lang="en-US" dirty="0" smtClean="0"/>
          </a:p>
          <a:p>
            <a:pPr marL="457200" indent="-457200" algn="l">
              <a:buFont typeface="+mj-lt"/>
              <a:buAutoNum type="arabicPeriod" startAt="12"/>
            </a:pPr>
            <a:endParaRPr lang="en-US" dirty="0"/>
          </a:p>
          <a:p>
            <a:pPr marL="457200" indent="-457200" algn="l">
              <a:buFont typeface="+mj-lt"/>
              <a:buAutoNum type="arabicPeriod" startAt="12"/>
            </a:pPr>
            <a:endParaRPr lang="en-US" dirty="0"/>
          </a:p>
        </p:txBody>
      </p:sp>
    </p:spTree>
    <p:extLst>
      <p:ext uri="{BB962C8B-B14F-4D97-AF65-F5344CB8AC3E}">
        <p14:creationId xmlns:p14="http://schemas.microsoft.com/office/powerpoint/2010/main" val="1460953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6079"/>
            <a:ext cx="9144000" cy="1081723"/>
          </a:xfrm>
        </p:spPr>
        <p:txBody>
          <a:bodyPr>
            <a:normAutofit/>
          </a:bodyPr>
          <a:lstStyle/>
          <a:p>
            <a:r>
              <a:rPr lang="en-US" sz="4000" dirty="0" smtClean="0">
                <a:latin typeface="Verdana" panose="020B0604030504040204" pitchFamily="34" charset="0"/>
                <a:ea typeface="Verdana" panose="020B0604030504040204" pitchFamily="34" charset="0"/>
                <a:cs typeface="Verdana" panose="020B0604030504040204" pitchFamily="34" charset="0"/>
              </a:rPr>
              <a:t>Citations</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416560" y="1467802"/>
            <a:ext cx="11775440" cy="5459772"/>
          </a:xfrm>
        </p:spPr>
        <p:txBody>
          <a:bodyPr>
            <a:normAutofit/>
          </a:bodyPr>
          <a:lstStyle/>
          <a:p>
            <a:pPr marL="457200" indent="-457200" algn="l">
              <a:buFont typeface="+mj-lt"/>
              <a:buAutoNum type="arabicPeriod" startAt="23"/>
            </a:pPr>
            <a:r>
              <a:rPr lang="en-US" dirty="0" err="1" smtClean="0"/>
              <a:t>Henrickson</a:t>
            </a:r>
            <a:r>
              <a:rPr lang="en-US" dirty="0"/>
              <a:t>, C.H.; </a:t>
            </a:r>
            <a:r>
              <a:rPr lang="en-US" dirty="0" err="1"/>
              <a:t>Byrd,L.C</a:t>
            </a:r>
            <a:r>
              <a:rPr lang="en-US" dirty="0"/>
              <a:t>.; Hunter, N.W. </a:t>
            </a:r>
            <a:r>
              <a:rPr lang="en-US" i="1" dirty="0"/>
              <a:t>A Laboratory Manual for General, Organic, and Biochemistry</a:t>
            </a:r>
            <a:r>
              <a:rPr lang="en-US" dirty="0"/>
              <a:t>; McGraw-Hill; New York; 2011: pp. </a:t>
            </a:r>
            <a:r>
              <a:rPr lang="en-US" dirty="0" smtClean="0"/>
              <a:t>229-243.</a:t>
            </a:r>
          </a:p>
          <a:p>
            <a:pPr marL="457200" indent="-457200" algn="l">
              <a:buFont typeface="+mj-lt"/>
              <a:buAutoNum type="arabicPeriod" startAt="23"/>
            </a:pPr>
            <a:r>
              <a:rPr lang="en-US" dirty="0" smtClean="0"/>
              <a:t> </a:t>
            </a:r>
            <a:r>
              <a:rPr lang="en-US" dirty="0"/>
              <a:t>Anthony, S.; Braun, K.L.; </a:t>
            </a:r>
            <a:r>
              <a:rPr lang="en-US" dirty="0" err="1"/>
              <a:t>Mernitz</a:t>
            </a:r>
            <a:r>
              <a:rPr lang="en-US" dirty="0"/>
              <a:t>, H. </a:t>
            </a:r>
            <a:r>
              <a:rPr lang="en-US" i="1" dirty="0" err="1"/>
              <a:t>ChemConnections</a:t>
            </a:r>
            <a:r>
              <a:rPr lang="en-US" i="1" dirty="0"/>
              <a:t> Activity Workbook</a:t>
            </a:r>
            <a:r>
              <a:rPr lang="en-US" dirty="0"/>
              <a:t>; Norton: New York; 2013: pp. 253-260</a:t>
            </a:r>
            <a:r>
              <a:rPr lang="en-US" dirty="0" smtClean="0"/>
              <a:t>.</a:t>
            </a:r>
          </a:p>
          <a:p>
            <a:pPr marL="457200" indent="-457200" algn="l">
              <a:buFont typeface="+mj-lt"/>
              <a:buAutoNum type="arabicPeriod" startAt="23"/>
            </a:pPr>
            <a:r>
              <a:rPr lang="en-US" dirty="0" smtClean="0"/>
              <a:t>Valentin</a:t>
            </a:r>
            <a:r>
              <a:rPr lang="en-US" dirty="0"/>
              <a:t>, D.; Pulido-Cordoba, L.; Chavez-Reyes, A. An Easy Way to Distinguish DNA from Protein: An Experiment for General Chemistry. </a:t>
            </a:r>
            <a:r>
              <a:rPr lang="en-US" i="1" dirty="0"/>
              <a:t>Journal of Chemical Education</a:t>
            </a:r>
            <a:r>
              <a:rPr lang="en-US" dirty="0"/>
              <a:t>. </a:t>
            </a:r>
            <a:r>
              <a:rPr lang="en-US" b="1" dirty="0"/>
              <a:t>2012</a:t>
            </a:r>
            <a:r>
              <a:rPr lang="en-US" dirty="0"/>
              <a:t>, </a:t>
            </a:r>
            <a:r>
              <a:rPr lang="en-US" i="1" dirty="0"/>
              <a:t>89</a:t>
            </a:r>
            <a:r>
              <a:rPr lang="en-US" dirty="0"/>
              <a:t>, 1333-1335. </a:t>
            </a:r>
          </a:p>
          <a:p>
            <a:pPr marL="457200" indent="-457200" algn="l">
              <a:buFont typeface="+mj-lt"/>
              <a:buAutoNum type="arabicPeriod" startAt="23"/>
            </a:pPr>
            <a:endParaRPr lang="en-US" dirty="0"/>
          </a:p>
          <a:p>
            <a:pPr marL="457200" indent="-457200" algn="l">
              <a:buFont typeface="+mj-lt"/>
              <a:buAutoNum type="arabicPeriod" startAt="12"/>
            </a:pPr>
            <a:endParaRPr lang="en-US" dirty="0"/>
          </a:p>
          <a:p>
            <a:pPr marL="457200" indent="-457200" algn="l">
              <a:buFont typeface="+mj-lt"/>
              <a:buAutoNum type="arabicPeriod" startAt="12"/>
            </a:pPr>
            <a:endParaRPr lang="en-US" dirty="0"/>
          </a:p>
          <a:p>
            <a:pPr marL="457200" indent="-457200" algn="l">
              <a:buFont typeface="+mj-lt"/>
              <a:buAutoNum type="arabicPeriod" startAt="12"/>
            </a:pPr>
            <a:endParaRPr lang="en-US" dirty="0"/>
          </a:p>
          <a:p>
            <a:pPr marL="457200" indent="-457200" algn="l">
              <a:buFont typeface="+mj-lt"/>
              <a:buAutoNum type="arabicPeriod" startAt="12"/>
            </a:pPr>
            <a:endParaRPr lang="en-US" dirty="0" smtClean="0"/>
          </a:p>
          <a:p>
            <a:pPr marL="457200" indent="-457200" algn="l">
              <a:buFont typeface="+mj-lt"/>
              <a:buAutoNum type="arabicPeriod" startAt="12"/>
            </a:pPr>
            <a:endParaRPr lang="en-US" dirty="0" smtClean="0"/>
          </a:p>
          <a:p>
            <a:pPr marL="457200" indent="-457200" algn="l">
              <a:buFont typeface="+mj-lt"/>
              <a:buAutoNum type="arabicPeriod" startAt="12"/>
            </a:pPr>
            <a:endParaRPr lang="en-US" dirty="0" smtClean="0"/>
          </a:p>
          <a:p>
            <a:pPr marL="457200" indent="-457200" algn="l">
              <a:buFont typeface="+mj-lt"/>
              <a:buAutoNum type="arabicPeriod" startAt="12"/>
            </a:pPr>
            <a:endParaRPr lang="en-US" dirty="0"/>
          </a:p>
          <a:p>
            <a:pPr marL="457200" indent="-457200" algn="l">
              <a:buFont typeface="+mj-lt"/>
              <a:buAutoNum type="arabicPeriod" startAt="12"/>
            </a:pPr>
            <a:endParaRPr lang="en-US" dirty="0"/>
          </a:p>
          <a:p>
            <a:pPr marL="457200" indent="-457200" algn="l">
              <a:buFont typeface="+mj-lt"/>
              <a:buAutoNum type="arabicPeriod" startAt="12"/>
            </a:pPr>
            <a:endParaRPr lang="en-US" dirty="0" smtClean="0"/>
          </a:p>
          <a:p>
            <a:pPr marL="457200" indent="-457200" algn="l">
              <a:buFont typeface="+mj-lt"/>
              <a:buAutoNum type="arabicPeriod" startAt="12"/>
            </a:pPr>
            <a:endParaRPr lang="en-US" dirty="0"/>
          </a:p>
          <a:p>
            <a:pPr marL="457200" indent="-457200" algn="l">
              <a:buFont typeface="+mj-lt"/>
              <a:buAutoNum type="arabicPeriod" startAt="12"/>
            </a:pPr>
            <a:endParaRPr lang="en-US" dirty="0" smtClean="0"/>
          </a:p>
          <a:p>
            <a:pPr marL="457200" indent="-457200" algn="l">
              <a:buFont typeface="+mj-lt"/>
              <a:buAutoNum type="arabicPeriod" startAt="12"/>
            </a:pPr>
            <a:endParaRPr lang="en-US" dirty="0" smtClean="0"/>
          </a:p>
          <a:p>
            <a:pPr marL="457200" indent="-457200" algn="l">
              <a:buFont typeface="+mj-lt"/>
              <a:buAutoNum type="arabicPeriod" startAt="12"/>
            </a:pPr>
            <a:endParaRPr lang="en-US" dirty="0"/>
          </a:p>
          <a:p>
            <a:pPr marL="457200" indent="-457200" algn="l">
              <a:buFont typeface="+mj-lt"/>
              <a:buAutoNum type="arabicPeriod" startAt="12"/>
            </a:pPr>
            <a:endParaRPr lang="en-US" dirty="0" smtClean="0"/>
          </a:p>
          <a:p>
            <a:pPr marL="457200" indent="-457200" algn="l">
              <a:buFont typeface="+mj-lt"/>
              <a:buAutoNum type="arabicPeriod" startAt="12"/>
            </a:pPr>
            <a:endParaRPr lang="en-US" dirty="0" smtClean="0"/>
          </a:p>
          <a:p>
            <a:pPr marL="457200" indent="-457200" algn="l">
              <a:buFont typeface="+mj-lt"/>
              <a:buAutoNum type="arabicPeriod" startAt="12"/>
            </a:pPr>
            <a:endParaRPr lang="en-US" dirty="0" smtClean="0"/>
          </a:p>
          <a:p>
            <a:pPr marL="457200" indent="-457200" algn="l">
              <a:buFont typeface="+mj-lt"/>
              <a:buAutoNum type="arabicPeriod" startAt="12"/>
            </a:pPr>
            <a:endParaRPr lang="en-US" dirty="0"/>
          </a:p>
          <a:p>
            <a:pPr marL="457200" indent="-457200" algn="l">
              <a:buFont typeface="+mj-lt"/>
              <a:buAutoNum type="arabicPeriod" startAt="12"/>
            </a:pPr>
            <a:endParaRPr lang="en-US" dirty="0"/>
          </a:p>
        </p:txBody>
      </p:sp>
    </p:spTree>
    <p:extLst>
      <p:ext uri="{BB962C8B-B14F-4D97-AF65-F5344CB8AC3E}">
        <p14:creationId xmlns:p14="http://schemas.microsoft.com/office/powerpoint/2010/main" val="1866919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90" y="387625"/>
            <a:ext cx="10519410" cy="806520"/>
          </a:xfrm>
        </p:spPr>
        <p:txBody>
          <a:bodyPr>
            <a:normAutofit fontScale="90000"/>
          </a:bodyPr>
          <a:lstStyle/>
          <a:p>
            <a:r>
              <a:rPr lang="en-US" sz="4000" dirty="0" smtClean="0">
                <a:latin typeface="Arial" panose="020B0604020202020204" pitchFamily="34" charset="0"/>
                <a:cs typeface="Arial" panose="020B0604020202020204" pitchFamily="34" charset="0"/>
              </a:rPr>
              <a:t>House on a Hill Analogy of Atomic Energy Levels</a:t>
            </a:r>
            <a:endParaRPr lang="en-US" sz="4000" dirty="0">
              <a:latin typeface="Arial" panose="020B0604020202020204" pitchFamily="34" charset="0"/>
              <a:cs typeface="Arial" panose="020B0604020202020204" pitchFamily="34" charset="0"/>
            </a:endParaRPr>
          </a:p>
        </p:txBody>
      </p:sp>
      <p:sp>
        <p:nvSpPr>
          <p:cNvPr id="4" name="TextBox 3"/>
          <p:cNvSpPr txBox="1"/>
          <p:nvPr/>
        </p:nvSpPr>
        <p:spPr>
          <a:xfrm>
            <a:off x="200289" y="6259946"/>
            <a:ext cx="8457648" cy="369332"/>
          </a:xfrm>
          <a:prstGeom prst="rect">
            <a:avLst/>
          </a:prstGeom>
          <a:noFill/>
        </p:spPr>
        <p:txBody>
          <a:bodyPr wrap="square" rtlCol="0">
            <a:spAutoFit/>
          </a:bodyPr>
          <a:lstStyle/>
          <a:p>
            <a:pPr lvl="0"/>
            <a:r>
              <a:rPr lang="en-US" dirty="0" smtClean="0"/>
              <a:t>Adapted </a:t>
            </a:r>
            <a:r>
              <a:rPr lang="en-US" dirty="0"/>
              <a:t>from </a:t>
            </a:r>
            <a:r>
              <a:rPr lang="en-US" dirty="0" err="1"/>
              <a:t>ChemSource</a:t>
            </a:r>
            <a:r>
              <a:rPr lang="en-US" dirty="0"/>
              <a:t> Version 2.0 1994. Atomic </a:t>
            </a:r>
            <a:r>
              <a:rPr lang="en-US" dirty="0" smtClean="0"/>
              <a:t>Structure. </a:t>
            </a:r>
            <a:endParaRPr lang="en-US" dirty="0"/>
          </a:p>
        </p:txBody>
      </p:sp>
      <p:pic>
        <p:nvPicPr>
          <p:cNvPr id="1026" name="Picture 2" descr="C:\Users\jgard\AppData\Local\Microsoft\Windows\Temporary Internet Files\Content.Outlook\P026Y81X\IMG_20160916_08584783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509" y="1261894"/>
            <a:ext cx="2579395" cy="45869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82942" y="839683"/>
            <a:ext cx="5151242" cy="583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96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57CC29C-1420-491B-92D9-5011A77BB380}" type="slidenum">
              <a:rPr lang="en-US" sz="1400">
                <a:latin typeface="Arial" pitchFamily="34" charset="0"/>
              </a:rPr>
              <a:pPr fontAlgn="base">
                <a:spcBef>
                  <a:spcPct val="0"/>
                </a:spcBef>
                <a:spcAft>
                  <a:spcPct val="0"/>
                </a:spcAft>
                <a:defRPr/>
              </a:pPr>
              <a:t>4</a:t>
            </a:fld>
            <a:endParaRPr lang="en-US" sz="1400">
              <a:latin typeface="Arial" pitchFamily="34" charset="0"/>
            </a:endParaRPr>
          </a:p>
        </p:txBody>
      </p:sp>
      <p:sp>
        <p:nvSpPr>
          <p:cNvPr id="45059" name="Rectangle 4"/>
          <p:cNvSpPr>
            <a:spLocks noGrp="1" noChangeArrowheads="1"/>
          </p:cNvSpPr>
          <p:nvPr>
            <p:ph type="title"/>
          </p:nvPr>
        </p:nvSpPr>
        <p:spPr>
          <a:xfrm>
            <a:off x="1981200" y="193675"/>
            <a:ext cx="8229600" cy="1143000"/>
          </a:xfrm>
        </p:spPr>
        <p:txBody>
          <a:bodyPr/>
          <a:lstStyle/>
          <a:p>
            <a:pPr eaLnBrk="1" hangingPunct="1"/>
            <a:r>
              <a:rPr lang="en-US" sz="3200" b="1" dirty="0">
                <a:latin typeface="Arial" panose="020B0604020202020204" pitchFamily="34" charset="0"/>
                <a:cs typeface="Arial" panose="020B0604020202020204" pitchFamily="34" charset="0"/>
              </a:rPr>
              <a:t>Let’s Review: Colligative Properties</a:t>
            </a: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Focus on the Human Body—Osmosis</a:t>
            </a:r>
          </a:p>
        </p:txBody>
      </p:sp>
      <p:sp>
        <p:nvSpPr>
          <p:cNvPr id="45060" name="Text Box 12"/>
          <p:cNvSpPr txBox="1">
            <a:spLocks noChangeArrowheads="1"/>
          </p:cNvSpPr>
          <p:nvPr/>
        </p:nvSpPr>
        <p:spPr bwMode="auto">
          <a:xfrm>
            <a:off x="8715633" y="3692072"/>
            <a:ext cx="16530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a:t>hypotonic</a:t>
            </a:r>
          </a:p>
          <a:p>
            <a:pPr algn="ctr" eaLnBrk="1" hangingPunct="1"/>
            <a:r>
              <a:rPr lang="en-US" sz="2400" b="1" dirty="0"/>
              <a:t>solution</a:t>
            </a:r>
          </a:p>
        </p:txBody>
      </p:sp>
      <p:grpSp>
        <p:nvGrpSpPr>
          <p:cNvPr id="3" name="Group 2"/>
          <p:cNvGrpSpPr/>
          <p:nvPr/>
        </p:nvGrpSpPr>
        <p:grpSpPr>
          <a:xfrm>
            <a:off x="123243" y="1240836"/>
            <a:ext cx="10267363" cy="6001643"/>
            <a:chOff x="123243" y="1240836"/>
            <a:chExt cx="10267363" cy="6001643"/>
          </a:xfrm>
        </p:grpSpPr>
        <p:sp>
          <p:nvSpPr>
            <p:cNvPr id="45062" name="Text Box 5"/>
            <p:cNvSpPr txBox="1">
              <a:spLocks noChangeArrowheads="1"/>
            </p:cNvSpPr>
            <p:nvPr/>
          </p:nvSpPr>
          <p:spPr bwMode="auto">
            <a:xfrm>
              <a:off x="123243" y="1240836"/>
              <a:ext cx="10267363"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2400" b="1" dirty="0" smtClean="0"/>
            </a:p>
            <a:p>
              <a:pPr eaLnBrk="1" hangingPunct="1"/>
              <a:r>
                <a:rPr lang="en-US" sz="2400" b="1" dirty="0" smtClean="0"/>
                <a:t>A </a:t>
              </a:r>
              <a:r>
                <a:rPr lang="en-US" sz="2400" b="1" dirty="0">
                  <a:solidFill>
                    <a:srgbClr val="3333FF"/>
                  </a:solidFill>
                </a:rPr>
                <a:t>hypotonic</a:t>
              </a:r>
              <a:r>
                <a:rPr lang="en-US" sz="2400" b="1" dirty="0"/>
                <a:t> solution has a </a:t>
              </a:r>
              <a:r>
                <a:rPr lang="en-US" sz="2400" b="1" dirty="0">
                  <a:solidFill>
                    <a:srgbClr val="3333FF"/>
                  </a:solidFill>
                </a:rPr>
                <a:t>lower</a:t>
              </a:r>
              <a:r>
                <a:rPr lang="en-US" sz="2400" b="1" dirty="0"/>
                <a:t> osmotic </a:t>
              </a:r>
              <a:r>
                <a:rPr lang="en-US" sz="2400" b="1" dirty="0" smtClean="0"/>
                <a:t>pressure than </a:t>
              </a:r>
              <a:r>
                <a:rPr lang="en-US" sz="2400" b="1" dirty="0"/>
                <a:t>body fluids. </a:t>
              </a:r>
              <a:endParaRPr lang="en-US" sz="2400" b="1" dirty="0" smtClean="0"/>
            </a:p>
            <a:p>
              <a:pPr eaLnBrk="1" hangingPunct="1"/>
              <a:endParaRPr lang="en-US" sz="2400" b="1" dirty="0"/>
            </a:p>
            <a:p>
              <a:pPr eaLnBrk="1" hangingPunct="1"/>
              <a:endParaRPr lang="en-US" sz="2400" b="1" dirty="0" smtClean="0"/>
            </a:p>
            <a:p>
              <a:pPr eaLnBrk="1" hangingPunct="1"/>
              <a:endParaRPr lang="en-US" sz="2400" b="1" dirty="0"/>
            </a:p>
            <a:p>
              <a:pPr eaLnBrk="1" hangingPunct="1"/>
              <a:endParaRPr lang="en-US" sz="2400" b="1" dirty="0" smtClean="0"/>
            </a:p>
            <a:p>
              <a:pPr eaLnBrk="1" hangingPunct="1"/>
              <a:endParaRPr lang="en-US" sz="2400" b="1" dirty="0"/>
            </a:p>
            <a:p>
              <a:pPr eaLnBrk="1" hangingPunct="1"/>
              <a:endParaRPr lang="en-US" sz="2400" b="1" dirty="0" smtClean="0"/>
            </a:p>
            <a:p>
              <a:pPr eaLnBrk="1" hangingPunct="1"/>
              <a:endParaRPr lang="en-US" sz="2400" b="1" dirty="0"/>
            </a:p>
            <a:p>
              <a:pPr eaLnBrk="1" hangingPunct="1"/>
              <a:endParaRPr lang="en-US" sz="2400" b="1" dirty="0" smtClean="0"/>
            </a:p>
            <a:p>
              <a:pPr eaLnBrk="1" hangingPunct="1"/>
              <a:endParaRPr lang="en-US" sz="2400" b="1" dirty="0"/>
            </a:p>
            <a:p>
              <a:pPr eaLnBrk="1" hangingPunct="1"/>
              <a:endParaRPr lang="en-US" sz="2400" b="1" dirty="0" smtClean="0"/>
            </a:p>
            <a:p>
              <a:pPr eaLnBrk="1" hangingPunct="1"/>
              <a:endParaRPr lang="en-US" sz="2400" b="1" dirty="0" smtClean="0"/>
            </a:p>
            <a:p>
              <a:pPr eaLnBrk="1" hangingPunct="1"/>
              <a:r>
                <a:rPr lang="en-US" sz="2400" dirty="0"/>
                <a:t>Smith, J., </a:t>
              </a:r>
              <a:r>
                <a:rPr lang="en-US" sz="2400" i="1" dirty="0"/>
                <a:t>General, Organic, and Biological Chemistry</a:t>
              </a:r>
              <a:r>
                <a:rPr lang="en-US" sz="2400" dirty="0"/>
                <a:t>, 2</a:t>
              </a:r>
              <a:r>
                <a:rPr lang="en-US" sz="2400" baseline="30000" dirty="0"/>
                <a:t>nd</a:t>
              </a:r>
              <a:r>
                <a:rPr lang="en-US" sz="2400" dirty="0"/>
                <a:t> ed.; </a:t>
              </a:r>
              <a:endParaRPr lang="en-US" sz="2400" dirty="0" smtClean="0"/>
            </a:p>
            <a:p>
              <a:pPr eaLnBrk="1" hangingPunct="1"/>
              <a:r>
                <a:rPr lang="en-US" sz="2400" dirty="0" smtClean="0"/>
                <a:t>McGraw </a:t>
              </a:r>
              <a:r>
                <a:rPr lang="en-US" sz="2400" dirty="0"/>
                <a:t>Hill: NY, </a:t>
              </a:r>
              <a:r>
                <a:rPr lang="en-US" sz="2400" dirty="0" smtClean="0"/>
                <a:t>2012; pp 260-2.</a:t>
              </a:r>
              <a:endParaRPr lang="en-US" sz="2400" dirty="0"/>
            </a:p>
            <a:p>
              <a:pPr eaLnBrk="1" hangingPunct="1"/>
              <a:endParaRPr lang="en-US" sz="2400" b="1" dirty="0"/>
            </a:p>
          </p:txBody>
        </p:sp>
        <p:pic>
          <p:nvPicPr>
            <p:cNvPr id="45063" name="Picture 14" descr="pg251"/>
            <p:cNvPicPr>
              <a:picLocks noChangeAspect="1" noChangeArrowheads="1"/>
            </p:cNvPicPr>
            <p:nvPr/>
          </p:nvPicPr>
          <p:blipFill>
            <a:blip r:embed="rId3">
              <a:extLst>
                <a:ext uri="{28A0092B-C50C-407E-A947-70E740481C1C}">
                  <a14:useLocalDpi xmlns:a14="http://schemas.microsoft.com/office/drawing/2010/main" val="0"/>
                </a:ext>
              </a:extLst>
            </a:blip>
            <a:srcRect b="15941"/>
            <a:stretch>
              <a:fillRect/>
            </a:stretch>
          </p:blipFill>
          <p:spPr bwMode="auto">
            <a:xfrm>
              <a:off x="5708193" y="2271626"/>
              <a:ext cx="2767013"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982427" y="2537724"/>
              <a:ext cx="3759200" cy="2819400"/>
              <a:chOff x="5384800" y="2514600"/>
              <a:chExt cx="3759200" cy="2819400"/>
            </a:xfrm>
          </p:grpSpPr>
          <p:pic>
            <p:nvPicPr>
              <p:cNvPr id="9" name="Picture 12" descr="Eggs 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84800" y="2514600"/>
                <a:ext cx="3759200" cy="2819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Text Box 12"/>
              <p:cNvSpPr txBox="1">
                <a:spLocks noChangeArrowheads="1"/>
              </p:cNvSpPr>
              <p:nvPr/>
            </p:nvSpPr>
            <p:spPr bwMode="auto">
              <a:xfrm>
                <a:off x="5836920" y="3848100"/>
                <a:ext cx="1944688"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a:t>hypotonic</a:t>
                </a:r>
              </a:p>
              <a:p>
                <a:pPr algn="ctr" eaLnBrk="1" hangingPunct="1"/>
                <a:r>
                  <a:rPr lang="en-US" sz="2400" b="1" dirty="0"/>
                  <a:t>solution</a:t>
                </a:r>
              </a:p>
            </p:txBody>
          </p:sp>
        </p:grpSp>
      </p:grpSp>
    </p:spTree>
    <p:extLst>
      <p:ext uri="{BB962C8B-B14F-4D97-AF65-F5344CB8AC3E}">
        <p14:creationId xmlns:p14="http://schemas.microsoft.com/office/powerpoint/2010/main" val="3340619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5D626BB-4622-46C0-AD00-450710D816C4}" type="slidenum">
              <a:rPr lang="en-US" sz="1400">
                <a:latin typeface="Arial" pitchFamily="34" charset="0"/>
              </a:rPr>
              <a:pPr fontAlgn="base">
                <a:spcBef>
                  <a:spcPct val="0"/>
                </a:spcBef>
                <a:spcAft>
                  <a:spcPct val="0"/>
                </a:spcAft>
                <a:defRPr/>
              </a:pPr>
              <a:t>5</a:t>
            </a:fld>
            <a:endParaRPr lang="en-US" sz="1400">
              <a:latin typeface="Arial" pitchFamily="34" charset="0"/>
            </a:endParaRPr>
          </a:p>
        </p:txBody>
      </p:sp>
      <p:sp>
        <p:nvSpPr>
          <p:cNvPr id="48131" name="Rectangle 4"/>
          <p:cNvSpPr>
            <a:spLocks noGrp="1" noChangeArrowheads="1"/>
          </p:cNvSpPr>
          <p:nvPr>
            <p:ph type="title"/>
          </p:nvPr>
        </p:nvSpPr>
        <p:spPr>
          <a:xfrm>
            <a:off x="1981200" y="193675"/>
            <a:ext cx="8229600" cy="1143000"/>
          </a:xfrm>
        </p:spPr>
        <p:txBody>
          <a:bodyPr/>
          <a:lstStyle/>
          <a:p>
            <a:pPr eaLnBrk="1" hangingPunct="1"/>
            <a:r>
              <a:rPr lang="en-US" sz="3200" b="1" dirty="0">
                <a:latin typeface="Arial" panose="020B0604020202020204" pitchFamily="34" charset="0"/>
                <a:cs typeface="Arial" panose="020B0604020202020204" pitchFamily="34" charset="0"/>
              </a:rPr>
              <a:t>Colligative Properties</a:t>
            </a:r>
            <a:r>
              <a:rPr lang="en-US" sz="3600" b="1" dirty="0">
                <a:latin typeface="Arial" panose="020B0604020202020204" pitchFamily="34" charset="0"/>
                <a:cs typeface="Arial" panose="020B0604020202020204" pitchFamily="34" charset="0"/>
              </a:rPr>
              <a:t/>
            </a:r>
            <a:br>
              <a:rPr lang="en-US" sz="36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Focus on the Human Body—Osmosis</a:t>
            </a:r>
          </a:p>
        </p:txBody>
      </p:sp>
      <p:grpSp>
        <p:nvGrpSpPr>
          <p:cNvPr id="2" name="Group 1"/>
          <p:cNvGrpSpPr/>
          <p:nvPr/>
        </p:nvGrpSpPr>
        <p:grpSpPr>
          <a:xfrm>
            <a:off x="2133601" y="1430338"/>
            <a:ext cx="7923213" cy="5039494"/>
            <a:chOff x="609600" y="1430338"/>
            <a:chExt cx="7923213" cy="5039494"/>
          </a:xfrm>
        </p:grpSpPr>
        <p:grpSp>
          <p:nvGrpSpPr>
            <p:cNvPr id="48132" name="Group 9"/>
            <p:cNvGrpSpPr>
              <a:grpSpLocks/>
            </p:cNvGrpSpPr>
            <p:nvPr/>
          </p:nvGrpSpPr>
          <p:grpSpPr bwMode="auto">
            <a:xfrm>
              <a:off x="609600" y="1430338"/>
              <a:ext cx="7923213" cy="5039459"/>
              <a:chOff x="609600" y="1430338"/>
              <a:chExt cx="7923213" cy="5039459"/>
            </a:xfrm>
          </p:grpSpPr>
          <p:sp>
            <p:nvSpPr>
              <p:cNvPr id="48133" name="Text Box 5"/>
              <p:cNvSpPr txBox="1">
                <a:spLocks noChangeArrowheads="1"/>
              </p:cNvSpPr>
              <p:nvPr/>
            </p:nvSpPr>
            <p:spPr bwMode="auto">
              <a:xfrm>
                <a:off x="609600" y="1430338"/>
                <a:ext cx="78804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dirty="0"/>
                  <a:t>A </a:t>
                </a:r>
                <a:r>
                  <a:rPr lang="en-US" sz="2400" b="1" dirty="0">
                    <a:solidFill>
                      <a:srgbClr val="3333FF"/>
                    </a:solidFill>
                  </a:rPr>
                  <a:t>hyp</a:t>
                </a:r>
                <a:r>
                  <a:rPr lang="en-US" sz="2400" b="1" u="sng" dirty="0">
                    <a:solidFill>
                      <a:srgbClr val="3333FF"/>
                    </a:solidFill>
                  </a:rPr>
                  <a:t>er</a:t>
                </a:r>
                <a:r>
                  <a:rPr lang="en-US" sz="2400" b="1" dirty="0">
                    <a:solidFill>
                      <a:srgbClr val="3333FF"/>
                    </a:solidFill>
                  </a:rPr>
                  <a:t>tonic</a:t>
                </a:r>
                <a:r>
                  <a:rPr lang="en-US" sz="2400" b="1" dirty="0"/>
                  <a:t> solution has a </a:t>
                </a:r>
                <a:r>
                  <a:rPr lang="en-US" sz="2400" b="1" dirty="0">
                    <a:solidFill>
                      <a:srgbClr val="3333FF"/>
                    </a:solidFill>
                  </a:rPr>
                  <a:t>higher</a:t>
                </a:r>
                <a:r>
                  <a:rPr lang="en-US" sz="2400" b="1" dirty="0"/>
                  <a:t> osmotic pressure</a:t>
                </a:r>
              </a:p>
              <a:p>
                <a:pPr eaLnBrk="1" hangingPunct="1"/>
                <a:r>
                  <a:rPr lang="en-US" sz="2400" b="1" dirty="0"/>
                  <a:t>than body fluids. </a:t>
                </a:r>
              </a:p>
            </p:txBody>
          </p:sp>
          <p:sp>
            <p:nvSpPr>
              <p:cNvPr id="48134" name="Text Box 12"/>
              <p:cNvSpPr txBox="1">
                <a:spLocks noChangeArrowheads="1"/>
              </p:cNvSpPr>
              <p:nvPr/>
            </p:nvSpPr>
            <p:spPr bwMode="auto">
              <a:xfrm>
                <a:off x="6265938" y="5638800"/>
                <a:ext cx="17572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t>hypertonic</a:t>
                </a:r>
              </a:p>
              <a:p>
                <a:pPr algn="ctr" eaLnBrk="1" hangingPunct="1"/>
                <a:r>
                  <a:rPr lang="en-US" sz="2400" b="1"/>
                  <a:t>solution</a:t>
                </a:r>
              </a:p>
            </p:txBody>
          </p:sp>
          <p:pic>
            <p:nvPicPr>
              <p:cNvPr id="48135" name="Picture 16" descr="pg251"/>
              <p:cNvPicPr>
                <a:picLocks noChangeAspect="1" noChangeArrowheads="1"/>
              </p:cNvPicPr>
              <p:nvPr/>
            </p:nvPicPr>
            <p:blipFill>
              <a:blip r:embed="rId3">
                <a:extLst>
                  <a:ext uri="{28A0092B-C50C-407E-A947-70E740481C1C}">
                    <a14:useLocalDpi xmlns:a14="http://schemas.microsoft.com/office/drawing/2010/main" val="0"/>
                  </a:ext>
                </a:extLst>
              </a:blip>
              <a:srcRect b="14903"/>
              <a:stretch>
                <a:fillRect/>
              </a:stretch>
            </p:blipFill>
            <p:spPr bwMode="auto">
              <a:xfrm>
                <a:off x="5757863" y="2060575"/>
                <a:ext cx="2774950"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p:cNvGrpSpPr/>
            <p:nvPr/>
          </p:nvGrpSpPr>
          <p:grpSpPr>
            <a:xfrm>
              <a:off x="990600" y="2743357"/>
              <a:ext cx="3657600" cy="3726475"/>
              <a:chOff x="5486400" y="2743144"/>
              <a:chExt cx="3657600" cy="3726475"/>
            </a:xfrm>
          </p:grpSpPr>
          <p:sp>
            <p:nvSpPr>
              <p:cNvPr id="9" name="Text Box 12"/>
              <p:cNvSpPr txBox="1">
                <a:spLocks noChangeArrowheads="1"/>
              </p:cNvSpPr>
              <p:nvPr/>
            </p:nvSpPr>
            <p:spPr bwMode="auto">
              <a:xfrm>
                <a:off x="6265938" y="5638622"/>
                <a:ext cx="17572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t>hypertonic</a:t>
                </a:r>
              </a:p>
              <a:p>
                <a:pPr algn="ctr" eaLnBrk="1" hangingPunct="1"/>
                <a:r>
                  <a:rPr lang="en-US" sz="2400" b="1"/>
                  <a:t>solution</a:t>
                </a:r>
              </a:p>
            </p:txBody>
          </p:sp>
          <p:pic>
            <p:nvPicPr>
              <p:cNvPr id="10" name="Picture 12" descr="Eggs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743144"/>
                <a:ext cx="3657600" cy="274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7625"/>
            <a:ext cx="9144000" cy="806520"/>
          </a:xfrm>
        </p:spPr>
        <p:txBody>
          <a:bodyPr>
            <a:normAutofit/>
          </a:bodyPr>
          <a:lstStyle/>
          <a:p>
            <a:r>
              <a:rPr lang="en-US" sz="4000" dirty="0" smtClean="0">
                <a:latin typeface="Arial" panose="020B0604020202020204" pitchFamily="34" charset="0"/>
                <a:cs typeface="Arial" panose="020B0604020202020204" pitchFamily="34" charset="0"/>
              </a:rPr>
              <a:t>Bagel Resonance</a:t>
            </a:r>
            <a:endParaRPr lang="en-US" sz="4000" dirty="0">
              <a:latin typeface="Arial" panose="020B0604020202020204" pitchFamily="34" charset="0"/>
              <a:cs typeface="Arial" panose="020B0604020202020204" pitchFamily="34" charset="0"/>
            </a:endParaRPr>
          </a:p>
        </p:txBody>
      </p:sp>
      <p:grpSp>
        <p:nvGrpSpPr>
          <p:cNvPr id="3" name="Group 2"/>
          <p:cNvGrpSpPr/>
          <p:nvPr/>
        </p:nvGrpSpPr>
        <p:grpSpPr>
          <a:xfrm>
            <a:off x="198782" y="1194145"/>
            <a:ext cx="10659718" cy="5459603"/>
            <a:chOff x="198782" y="1194145"/>
            <a:chExt cx="10659718" cy="5459603"/>
          </a:xfrm>
        </p:grpSpPr>
        <p:sp>
          <p:nvSpPr>
            <p:cNvPr id="4" name="TextBox 3"/>
            <p:cNvSpPr txBox="1"/>
            <p:nvPr/>
          </p:nvSpPr>
          <p:spPr>
            <a:xfrm>
              <a:off x="198782" y="6007417"/>
              <a:ext cx="8457648" cy="646331"/>
            </a:xfrm>
            <a:prstGeom prst="rect">
              <a:avLst/>
            </a:prstGeom>
            <a:noFill/>
          </p:spPr>
          <p:txBody>
            <a:bodyPr wrap="square" rtlCol="0">
              <a:spAutoFit/>
            </a:bodyPr>
            <a:lstStyle/>
            <a:p>
              <a:r>
                <a:rPr lang="en-US" dirty="0" smtClean="0"/>
                <a:t>Lin, S. Aromatic Bagels: An Edible Resonance Analogy. </a:t>
              </a:r>
              <a:r>
                <a:rPr lang="en-US" i="1" dirty="0" smtClean="0"/>
                <a:t>J. Chem</a:t>
              </a:r>
              <a:r>
                <a:rPr lang="en-US" i="1" dirty="0"/>
                <a:t>. </a:t>
              </a:r>
              <a:r>
                <a:rPr lang="en-US" i="1" dirty="0" smtClean="0"/>
                <a:t>Ed.</a:t>
              </a:r>
              <a:r>
                <a:rPr lang="en-US" dirty="0" smtClean="0"/>
                <a:t> </a:t>
              </a:r>
              <a:r>
                <a:rPr lang="en-US" b="1" dirty="0"/>
                <a:t>2007</a:t>
              </a:r>
              <a:r>
                <a:rPr lang="en-US" dirty="0"/>
                <a:t>, </a:t>
              </a:r>
              <a:r>
                <a:rPr lang="en-US" dirty="0" smtClean="0"/>
                <a:t>84, 779-780.</a:t>
              </a:r>
              <a:endParaRPr lang="en-US" dirty="0"/>
            </a:p>
            <a:p>
              <a:endParaRPr lang="en-US" dirty="0"/>
            </a:p>
          </p:txBody>
        </p:sp>
        <p:pic>
          <p:nvPicPr>
            <p:cNvPr id="5" name="Picture 4"/>
            <p:cNvPicPr>
              <a:picLocks noChangeAspect="1"/>
            </p:cNvPicPr>
            <p:nvPr/>
          </p:nvPicPr>
          <p:blipFill rotWithShape="1">
            <a:blip r:embed="rId2"/>
            <a:srcRect r="16945" b="57111"/>
            <a:stretch/>
          </p:blipFill>
          <p:spPr>
            <a:xfrm>
              <a:off x="6096000" y="1854862"/>
              <a:ext cx="4762500" cy="2755238"/>
            </a:xfrm>
            <a:prstGeom prst="rect">
              <a:avLst/>
            </a:prstGeom>
          </p:spPr>
        </p:pic>
        <p:pic>
          <p:nvPicPr>
            <p:cNvPr id="6" name="Picture 5"/>
            <p:cNvPicPr>
              <a:picLocks noChangeAspect="1"/>
            </p:cNvPicPr>
            <p:nvPr/>
          </p:nvPicPr>
          <p:blipFill rotWithShape="1">
            <a:blip r:embed="rId2"/>
            <a:srcRect t="39834"/>
            <a:stretch/>
          </p:blipFill>
          <p:spPr>
            <a:xfrm>
              <a:off x="323100" y="1194145"/>
              <a:ext cx="6390727" cy="4292255"/>
            </a:xfrm>
            <a:prstGeom prst="rect">
              <a:avLst/>
            </a:prstGeom>
          </p:spPr>
        </p:pic>
      </p:grpSp>
    </p:spTree>
    <p:extLst>
      <p:ext uri="{BB962C8B-B14F-4D97-AF65-F5344CB8AC3E}">
        <p14:creationId xmlns:p14="http://schemas.microsoft.com/office/powerpoint/2010/main" val="1048447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4365" y="228599"/>
            <a:ext cx="9144000" cy="806520"/>
          </a:xfrm>
        </p:spPr>
        <p:txBody>
          <a:bodyPr>
            <a:normAutofit/>
          </a:bodyPr>
          <a:lstStyle/>
          <a:p>
            <a:r>
              <a:rPr lang="en-US" sz="4000" dirty="0" smtClean="0">
                <a:latin typeface="Arial" panose="020B0604020202020204" pitchFamily="34" charset="0"/>
                <a:cs typeface="Arial" panose="020B0604020202020204" pitchFamily="34" charset="0"/>
              </a:rPr>
              <a:t>Food Coloring Model of Kinetics</a:t>
            </a:r>
            <a:endParaRPr lang="en-US" sz="4000" dirty="0">
              <a:latin typeface="Arial" panose="020B0604020202020204" pitchFamily="34" charset="0"/>
              <a:cs typeface="Arial" panose="020B0604020202020204" pitchFamily="34" charset="0"/>
            </a:endParaRPr>
          </a:p>
        </p:txBody>
      </p:sp>
      <p:sp>
        <p:nvSpPr>
          <p:cNvPr id="4" name="TextBox 3"/>
          <p:cNvSpPr txBox="1"/>
          <p:nvPr/>
        </p:nvSpPr>
        <p:spPr>
          <a:xfrm>
            <a:off x="288235" y="6411600"/>
            <a:ext cx="8072144" cy="369332"/>
          </a:xfrm>
          <a:prstGeom prst="rect">
            <a:avLst/>
          </a:prstGeom>
          <a:noFill/>
        </p:spPr>
        <p:txBody>
          <a:bodyPr wrap="square" rtlCol="0">
            <a:spAutoFit/>
          </a:bodyPr>
          <a:lstStyle/>
          <a:p>
            <a:pPr lvl="0"/>
            <a:r>
              <a:rPr lang="en-US" dirty="0" err="1" smtClean="0"/>
              <a:t>Suchocki</a:t>
            </a:r>
            <a:r>
              <a:rPr lang="en-US" dirty="0" smtClean="0"/>
              <a:t>, </a:t>
            </a:r>
            <a:r>
              <a:rPr lang="en-US" dirty="0"/>
              <a:t>J</a:t>
            </a:r>
            <a:r>
              <a:rPr lang="en-US" dirty="0" smtClean="0"/>
              <a:t>. </a:t>
            </a:r>
            <a:r>
              <a:rPr lang="en-US" i="1" dirty="0" smtClean="0"/>
              <a:t>Conceptual Chemistry, 5</a:t>
            </a:r>
            <a:r>
              <a:rPr lang="en-US" i="1" baseline="30000" dirty="0" smtClean="0"/>
              <a:t>th</a:t>
            </a:r>
            <a:r>
              <a:rPr lang="en-US" i="1" dirty="0" smtClean="0"/>
              <a:t> </a:t>
            </a:r>
            <a:r>
              <a:rPr lang="en-US" i="1" dirty="0" err="1" smtClean="0"/>
              <a:t>ed</a:t>
            </a:r>
            <a:r>
              <a:rPr lang="en-US" i="1" dirty="0" smtClean="0"/>
              <a:t>;</a:t>
            </a:r>
            <a:r>
              <a:rPr lang="en-US" dirty="0" smtClean="0"/>
              <a:t> Pearson: Boston, 2014; p. 473.</a:t>
            </a:r>
            <a:endParaRPr lang="en-US" dirty="0"/>
          </a:p>
        </p:txBody>
      </p:sp>
      <p:grpSp>
        <p:nvGrpSpPr>
          <p:cNvPr id="6" name="Group 5"/>
          <p:cNvGrpSpPr/>
          <p:nvPr/>
        </p:nvGrpSpPr>
        <p:grpSpPr>
          <a:xfrm>
            <a:off x="139147" y="1035119"/>
            <a:ext cx="9650895" cy="5376481"/>
            <a:chOff x="139147" y="1035119"/>
            <a:chExt cx="9650895" cy="5376481"/>
          </a:xfrm>
        </p:grpSpPr>
        <p:pic>
          <p:nvPicPr>
            <p:cNvPr id="5" name="Picture 4"/>
            <p:cNvPicPr>
              <a:picLocks noChangeAspect="1"/>
            </p:cNvPicPr>
            <p:nvPr/>
          </p:nvPicPr>
          <p:blipFill>
            <a:blip r:embed="rId2"/>
            <a:stretch>
              <a:fillRect/>
            </a:stretch>
          </p:blipFill>
          <p:spPr>
            <a:xfrm>
              <a:off x="3140889" y="1035119"/>
              <a:ext cx="5477907" cy="3399473"/>
            </a:xfrm>
            <a:prstGeom prst="rect">
              <a:avLst/>
            </a:prstGeom>
          </p:spPr>
        </p:pic>
        <p:sp>
          <p:nvSpPr>
            <p:cNvPr id="3" name="TextBox 2"/>
            <p:cNvSpPr txBox="1"/>
            <p:nvPr/>
          </p:nvSpPr>
          <p:spPr>
            <a:xfrm>
              <a:off x="139147" y="4472608"/>
              <a:ext cx="9650895" cy="1938992"/>
            </a:xfrm>
            <a:prstGeom prst="rect">
              <a:avLst/>
            </a:prstGeom>
            <a:noFill/>
          </p:spPr>
          <p:txBody>
            <a:bodyPr wrap="square" rtlCol="0">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The effect of temperature on diffusion (as a model of kinetics) can be seen by adding food coloring to water. A graduated cylinder of ice cold water, room temperature water, and hot water were allowed to sit so the water was still. Then one drop of food coloring was added to each. The drop sank/diffused down the entire cylinder at different rates, illustrating different rates with different temperatures. </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58168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90" y="387625"/>
            <a:ext cx="10519410" cy="806520"/>
          </a:xfrm>
        </p:spPr>
        <p:txBody>
          <a:bodyPr>
            <a:normAutofit/>
          </a:bodyPr>
          <a:lstStyle/>
          <a:p>
            <a:r>
              <a:rPr lang="en-US" sz="4000" dirty="0" smtClean="0">
                <a:latin typeface="Arial" panose="020B0604020202020204" pitchFamily="34" charset="0"/>
                <a:cs typeface="Arial" panose="020B0604020202020204" pitchFamily="34" charset="0"/>
              </a:rPr>
              <a:t>Double-Stuff Oreo Ketones and Aldehydes</a:t>
            </a:r>
            <a:endParaRPr lang="en-US" sz="4000" dirty="0">
              <a:latin typeface="Arial" panose="020B0604020202020204" pitchFamily="34" charset="0"/>
              <a:cs typeface="Arial" panose="020B0604020202020204" pitchFamily="34" charset="0"/>
            </a:endParaRPr>
          </a:p>
        </p:txBody>
      </p:sp>
      <p:grpSp>
        <p:nvGrpSpPr>
          <p:cNvPr id="3" name="Group 2"/>
          <p:cNvGrpSpPr/>
          <p:nvPr/>
        </p:nvGrpSpPr>
        <p:grpSpPr>
          <a:xfrm>
            <a:off x="1382394" y="2216150"/>
            <a:ext cx="7835901" cy="2857500"/>
            <a:chOff x="1382394" y="2216150"/>
            <a:chExt cx="7835901" cy="2857500"/>
          </a:xfrm>
        </p:grpSpPr>
        <p:pic>
          <p:nvPicPr>
            <p:cNvPr id="1026" name="Picture 2" descr="Image result for double stuff or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8295" y="221615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rbony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394" y="2451750"/>
              <a:ext cx="2732405" cy="2386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90390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90" y="387625"/>
            <a:ext cx="10519410" cy="806520"/>
          </a:xfrm>
        </p:spPr>
        <p:txBody>
          <a:bodyPr>
            <a:normAutofit/>
          </a:bodyPr>
          <a:lstStyle/>
          <a:p>
            <a:r>
              <a:rPr lang="en-US" sz="4000" dirty="0" smtClean="0">
                <a:latin typeface="Arial" panose="020B0604020202020204" pitchFamily="34" charset="0"/>
                <a:cs typeface="Arial" panose="020B0604020202020204" pitchFamily="34" charset="0"/>
              </a:rPr>
              <a:t>Ether Bunny Peeps</a:t>
            </a:r>
            <a:endParaRPr lang="en-US" sz="4000" dirty="0">
              <a:latin typeface="Arial" panose="020B0604020202020204" pitchFamily="34" charset="0"/>
              <a:cs typeface="Arial" panose="020B0604020202020204" pitchFamily="34" charset="0"/>
            </a:endParaRPr>
          </a:p>
        </p:txBody>
      </p:sp>
      <p:grpSp>
        <p:nvGrpSpPr>
          <p:cNvPr id="3" name="Group 2"/>
          <p:cNvGrpSpPr/>
          <p:nvPr/>
        </p:nvGrpSpPr>
        <p:grpSpPr>
          <a:xfrm>
            <a:off x="525780" y="1931670"/>
            <a:ext cx="9535795" cy="4048436"/>
            <a:chOff x="525780" y="1931670"/>
            <a:chExt cx="9535795" cy="4048436"/>
          </a:xfrm>
        </p:grpSpPr>
        <p:pic>
          <p:nvPicPr>
            <p:cNvPr id="2050" name="Picture 2" descr="Image result for bunny shaped peeps"/>
            <p:cNvPicPr>
              <a:picLocks noChangeAspect="1" noChangeArrowheads="1"/>
            </p:cNvPicPr>
            <p:nvPr/>
          </p:nvPicPr>
          <p:blipFill rotWithShape="1">
            <a:blip r:embed="rId2">
              <a:extLst>
                <a:ext uri="{28A0092B-C50C-407E-A947-70E740481C1C}">
                  <a14:useLocalDpi xmlns:a14="http://schemas.microsoft.com/office/drawing/2010/main" val="0"/>
                </a:ext>
              </a:extLst>
            </a:blip>
            <a:srcRect t="18822" b="20038"/>
            <a:stretch/>
          </p:blipFill>
          <p:spPr bwMode="auto">
            <a:xfrm>
              <a:off x="4868545" y="2336800"/>
              <a:ext cx="5193030" cy="317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ether bun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 y="1931670"/>
              <a:ext cx="4048435" cy="40484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7624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itworth-powerpoint.potx" id="{BA7567AC-7551-415F-971D-3DDFB045CFEC}" vid="{DCCCCEE2-2554-4042-8E1F-0662E9F6E7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whitworth-powerpoint-template</Template>
  <TotalTime>541</TotalTime>
  <Words>1434</Words>
  <Application>Microsoft Office PowerPoint</Application>
  <PresentationFormat>Widescreen</PresentationFormat>
  <Paragraphs>204</Paragraphs>
  <Slides>22</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Baskerville Old Face</vt:lpstr>
      <vt:lpstr>Calibri</vt:lpstr>
      <vt:lpstr>Verdana</vt:lpstr>
      <vt:lpstr>Office Theme</vt:lpstr>
      <vt:lpstr>ChemDraw.Document.6.0</vt:lpstr>
      <vt:lpstr>Food: How to Hook GOB Students’ Interest in Chemistry</vt:lpstr>
      <vt:lpstr>Uses of Food in Lecture and Lab</vt:lpstr>
      <vt:lpstr>House on a Hill Analogy of Atomic Energy Levels</vt:lpstr>
      <vt:lpstr>Let’s Review: Colligative Properties Focus on the Human Body—Osmosis</vt:lpstr>
      <vt:lpstr>Colligative Properties Focus on the Human Body—Osmosis</vt:lpstr>
      <vt:lpstr>Bagel Resonance</vt:lpstr>
      <vt:lpstr>Food Coloring Model of Kinetics</vt:lpstr>
      <vt:lpstr>Double-Stuff Oreo Ketones and Aldehydes</vt:lpstr>
      <vt:lpstr>Ether Bunny Peeps</vt:lpstr>
      <vt:lpstr>Buccaneer Lab</vt:lpstr>
      <vt:lpstr>Dimensional Analysis/Conversion Factors with Candies</vt:lpstr>
      <vt:lpstr>Foods on Fire</vt:lpstr>
      <vt:lpstr>Alka Seltzer Kinetics</vt:lpstr>
      <vt:lpstr>Strong acids-weak acids</vt:lpstr>
      <vt:lpstr>Buffers and Bones</vt:lpstr>
      <vt:lpstr>Carbohydrates in Food</vt:lpstr>
      <vt:lpstr>DNA or Protein?</vt:lpstr>
      <vt:lpstr>Citations</vt:lpstr>
      <vt:lpstr>Citations</vt:lpstr>
      <vt:lpstr>Citations</vt:lpstr>
      <vt:lpstr>Citations</vt:lpstr>
      <vt:lpstr>Citations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Gard</dc:creator>
  <cp:lastModifiedBy>Janice Gard</cp:lastModifiedBy>
  <cp:revision>43</cp:revision>
  <dcterms:created xsi:type="dcterms:W3CDTF">2016-09-11T01:20:27Z</dcterms:created>
  <dcterms:modified xsi:type="dcterms:W3CDTF">2016-10-12T11:35:30Z</dcterms:modified>
</cp:coreProperties>
</file>