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70" r:id="rId3"/>
    <p:sldId id="271" r:id="rId4"/>
    <p:sldId id="258" r:id="rId5"/>
    <p:sldId id="259" r:id="rId6"/>
    <p:sldId id="260" r:id="rId7"/>
    <p:sldId id="257" r:id="rId8"/>
    <p:sldId id="262" r:id="rId9"/>
    <p:sldId id="286" r:id="rId10"/>
    <p:sldId id="265" r:id="rId11"/>
    <p:sldId id="267" r:id="rId12"/>
    <p:sldId id="268" r:id="rId13"/>
    <p:sldId id="269" r:id="rId14"/>
    <p:sldId id="272" r:id="rId15"/>
    <p:sldId id="273" r:id="rId16"/>
    <p:sldId id="274" r:id="rId17"/>
    <p:sldId id="276" r:id="rId18"/>
    <p:sldId id="275" r:id="rId19"/>
    <p:sldId id="277" r:id="rId20"/>
    <p:sldId id="284" r:id="rId21"/>
    <p:sldId id="283" r:id="rId22"/>
    <p:sldId id="278" r:id="rId23"/>
    <p:sldId id="279" r:id="rId24"/>
    <p:sldId id="285" r:id="rId25"/>
    <p:sldId id="28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76302" autoAdjust="0"/>
  </p:normalViewPr>
  <p:slideViewPr>
    <p:cSldViewPr snapToGrid="0">
      <p:cViewPr varScale="1">
        <p:scale>
          <a:sx n="53" d="100"/>
          <a:sy n="5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C556F-697E-4246-A1F6-12D67A2938E6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81561-15DE-419B-AF00-488F457C2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7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Surveyed Students for the Past two years regarding teaching styles. Approximately 100 students surveyed.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1561-15DE-419B-AF00-488F457C2F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0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were asked to explain what they don’t like about each teaching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1561-15DE-419B-AF00-488F457C2F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15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Cyclohexane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1561-15DE-419B-AF00-488F457C2F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74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1561-15DE-419B-AF00-488F457C2F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7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Flip</a:t>
            </a:r>
            <a:r>
              <a:rPr lang="en-US" baseline="0" dirty="0"/>
              <a:t> Classes</a:t>
            </a:r>
            <a:endParaRPr lang="en-US" dirty="0"/>
          </a:p>
          <a:p>
            <a:r>
              <a:rPr lang="en-US" dirty="0"/>
              <a:t>Record regular lectures</a:t>
            </a:r>
          </a:p>
          <a:p>
            <a:r>
              <a:rPr lang="en-US" dirty="0"/>
              <a:t>Record Review Sessions</a:t>
            </a:r>
          </a:p>
          <a:p>
            <a:endParaRPr lang="en-US" dirty="0"/>
          </a:p>
          <a:p>
            <a:r>
              <a:rPr lang="en-US" dirty="0"/>
              <a:t>Students watch them at</a:t>
            </a:r>
            <a:r>
              <a:rPr lang="en-US" baseline="0" dirty="0"/>
              <a:t> home on double speed to review</a:t>
            </a:r>
          </a:p>
          <a:p>
            <a:r>
              <a:rPr lang="en-US" baseline="0" dirty="0"/>
              <a:t>Some students don’t take notes during lecture, but do at 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1561-15DE-419B-AF00-488F457C2F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92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Panopto</a:t>
            </a:r>
            <a:endParaRPr lang="en-US" sz="1200" dirty="0"/>
          </a:p>
          <a:p>
            <a:r>
              <a:rPr lang="en-US" sz="1200" dirty="0"/>
              <a:t>Camtasia</a:t>
            </a:r>
          </a:p>
          <a:p>
            <a:r>
              <a:rPr lang="en-US" sz="1200" dirty="0"/>
              <a:t>Open Broadcaster Studio (free)</a:t>
            </a:r>
          </a:p>
          <a:p>
            <a:endParaRPr lang="en-US" dirty="0"/>
          </a:p>
          <a:p>
            <a:r>
              <a:rPr lang="en-US" dirty="0"/>
              <a:t>For my class I get approx. 2000 min/week of views---That is equivalent to an extra day</a:t>
            </a:r>
            <a:r>
              <a:rPr lang="en-US" baseline="0" dirty="0"/>
              <a:t> of lecture every week</a:t>
            </a:r>
          </a:p>
          <a:p>
            <a:r>
              <a:rPr lang="en-US" baseline="0" dirty="0"/>
              <a:t>Students do not like videos posted on Canvas!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1561-15DE-419B-AF00-488F457C2F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80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Professional Development on the Toolbar- Instructional</a:t>
            </a:r>
            <a:r>
              <a:rPr lang="en-US" baseline="0" dirty="0"/>
              <a:t> Videos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1561-15DE-419B-AF00-488F457C2F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7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z_AENcK7w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yJpPVkgVBE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OneNote in the Classroom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Jeffrey Engle</a:t>
            </a:r>
          </a:p>
          <a:p>
            <a:r>
              <a:rPr lang="en-US" dirty="0"/>
              <a:t>Tacoma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3606984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 for </a:t>
            </a:r>
            <a:r>
              <a:rPr lang="en-US" dirty="0" err="1"/>
              <a:t>Youtube</a:t>
            </a:r>
            <a:r>
              <a:rPr lang="en-US" dirty="0"/>
              <a:t> (vs other options)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4714" y="2233693"/>
            <a:ext cx="4995334" cy="3649134"/>
          </a:xfrm>
        </p:spPr>
        <p:txBody>
          <a:bodyPr>
            <a:normAutofit/>
          </a:bodyPr>
          <a:lstStyle/>
          <a:p>
            <a:r>
              <a:rPr lang="en-US" sz="2400" dirty="0"/>
              <a:t>Free and easy</a:t>
            </a:r>
          </a:p>
          <a:p>
            <a:r>
              <a:rPr lang="en-US" sz="2400" dirty="0"/>
              <a:t>Can be played on practically any device</a:t>
            </a:r>
          </a:p>
          <a:p>
            <a:r>
              <a:rPr lang="en-US" sz="2400" dirty="0"/>
              <a:t>Unlimited storage</a:t>
            </a:r>
          </a:p>
          <a:p>
            <a:r>
              <a:rPr lang="en-US" sz="2400" dirty="0"/>
              <a:t>No log-on required for students!</a:t>
            </a:r>
          </a:p>
        </p:txBody>
      </p:sp>
      <p:pic>
        <p:nvPicPr>
          <p:cNvPr id="1026" name="Picture 2" descr="https://upload.wikimedia.org/wikipedia/commons/6/6e/YouTube-social-icon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8" t="16789" r="21925" b="16441"/>
          <a:stretch/>
        </p:blipFill>
        <p:spPr bwMode="auto">
          <a:xfrm>
            <a:off x="6832396" y="2648102"/>
            <a:ext cx="3562503" cy="28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54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68" y="68275"/>
            <a:ext cx="10131425" cy="1456267"/>
          </a:xfrm>
        </p:spPr>
        <p:txBody>
          <a:bodyPr/>
          <a:lstStyle/>
          <a:p>
            <a:r>
              <a:rPr lang="en-US" dirty="0"/>
              <a:t>OneNote Class Notebook Add-In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542" y="2142067"/>
            <a:ext cx="4294023" cy="4068538"/>
          </a:xfrm>
        </p:spPr>
        <p:txBody>
          <a:bodyPr>
            <a:normAutofit/>
          </a:bodyPr>
          <a:lstStyle/>
          <a:p>
            <a:r>
              <a:rPr lang="en-US" sz="2400" dirty="0"/>
              <a:t>Built for institutions that use Office 365</a:t>
            </a:r>
          </a:p>
          <a:p>
            <a:r>
              <a:rPr lang="en-US" sz="2400" dirty="0"/>
              <a:t>Uses institutional log-in</a:t>
            </a:r>
          </a:p>
          <a:p>
            <a:pPr lvl="1"/>
            <a:r>
              <a:rPr lang="en-US" sz="2200" dirty="0"/>
              <a:t>OneNote normally requires a Hotmail/Outlook email address</a:t>
            </a:r>
          </a:p>
          <a:p>
            <a:r>
              <a:rPr lang="en-US" sz="2400" dirty="0"/>
              <a:t>Works in OneNote 2013/2016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Onenote.com/</a:t>
            </a:r>
            <a:r>
              <a:rPr lang="en-US" sz="2400" i="1" dirty="0" err="1"/>
              <a:t>classnotebook</a:t>
            </a:r>
            <a:endParaRPr lang="en-US" sz="2400" i="1" dirty="0"/>
          </a:p>
        </p:txBody>
      </p:sp>
      <p:pic>
        <p:nvPicPr>
          <p:cNvPr id="5" name="Content Placeholder 10"/>
          <p:cNvPicPr>
            <a:picLocks noGrp="1"/>
          </p:cNvPicPr>
          <p:nvPr>
            <p:ph sz="half" idx="2"/>
          </p:nvPr>
        </p:nvPicPr>
        <p:blipFill rotWithShape="1">
          <a:blip r:embed="rId3"/>
          <a:srcRect r="26625"/>
          <a:stretch/>
        </p:blipFill>
        <p:spPr>
          <a:xfrm>
            <a:off x="5221774" y="1149532"/>
            <a:ext cx="6299665" cy="54909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21774" y="1524542"/>
            <a:ext cx="6167992" cy="531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70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z_AENcK7w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0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Class Notebook Add-in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31" y="3355702"/>
            <a:ext cx="10490492" cy="133983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215737" y="4846098"/>
            <a:ext cx="14631" cy="17922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2531" y="2091678"/>
            <a:ext cx="8372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Download the Add-In at: Onenote.com/</a:t>
            </a:r>
            <a:r>
              <a:rPr lang="en-US" sz="2400" i="1" dirty="0" err="1"/>
              <a:t>classnotebook</a:t>
            </a:r>
            <a:endParaRPr lang="en-US" sz="2400" i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36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Notebook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245" y="2489729"/>
            <a:ext cx="8192025" cy="370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01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6" y="0"/>
            <a:ext cx="11721947" cy="686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14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Notebook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182" y="1802024"/>
            <a:ext cx="9472968" cy="39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72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Notebook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763818"/>
            <a:ext cx="10179292" cy="467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92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Notebook LMS Features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" y="2690600"/>
            <a:ext cx="2995825" cy="1786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042" y="2546296"/>
            <a:ext cx="5887537" cy="20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70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Notebook LMS Features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32" y="2197913"/>
            <a:ext cx="9747961" cy="231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6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Lecture Preference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44556"/>
            <a:ext cx="10131425" cy="36491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Students were asked whether they prefer PowerPoint lectures or “Chalk-Talks”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Students saw negative aspects to both teaching styles, but saw more negatives aspects with PowerPoint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Students express a strong preference for recorded lectures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360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38" y="31701"/>
            <a:ext cx="10131425" cy="1456267"/>
          </a:xfrm>
        </p:spPr>
        <p:txBody>
          <a:bodyPr/>
          <a:lstStyle/>
          <a:p>
            <a:r>
              <a:rPr lang="en-US" dirty="0"/>
              <a:t>Class Notebook LMS Features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260" y="1146277"/>
            <a:ext cx="58483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23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11" y="135262"/>
            <a:ext cx="10131425" cy="1456267"/>
          </a:xfrm>
        </p:spPr>
        <p:txBody>
          <a:bodyPr/>
          <a:lstStyle/>
          <a:p>
            <a:r>
              <a:rPr lang="en-US" dirty="0"/>
              <a:t>Class Notebook LMS Features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99" y="1266940"/>
            <a:ext cx="10044732" cy="555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59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Notebook LMS Features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01" y="2496387"/>
            <a:ext cx="10490492" cy="133983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591765" y="3986783"/>
            <a:ext cx="14631" cy="17922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072384" y="2830982"/>
            <a:ext cx="987552" cy="10052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53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721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83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(Personal Experience)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Don’t be afraid of trying something new </a:t>
            </a:r>
          </a:p>
          <a:p>
            <a:r>
              <a:rPr lang="en-US" sz="2400" dirty="0"/>
              <a:t>Students are surprisingly forgiving with technical issues (just be honest with them)</a:t>
            </a:r>
          </a:p>
          <a:p>
            <a:r>
              <a:rPr lang="en-US" sz="2400" dirty="0"/>
              <a:t>The best way to learn OneNote: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Make your own personal notebook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Make a notebook for your lecture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Learn to share notebooks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Try the Class Notebook Add-in </a:t>
            </a:r>
          </a:p>
        </p:txBody>
      </p:sp>
    </p:spTree>
    <p:extLst>
      <p:ext uri="{BB962C8B-B14F-4D97-AF65-F5344CB8AC3E}">
        <p14:creationId xmlns:p14="http://schemas.microsoft.com/office/powerpoint/2010/main" val="234723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8402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Lecture Preference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63" y="2244814"/>
            <a:ext cx="11318253" cy="30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9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Student Views on PowerPoint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Common Student Complains about PowerPoint:</a:t>
            </a:r>
          </a:p>
          <a:p>
            <a:r>
              <a:rPr lang="en-US" sz="2000" dirty="0"/>
              <a:t>“My instructors go to fast when they use it”</a:t>
            </a:r>
          </a:p>
          <a:p>
            <a:r>
              <a:rPr lang="en-US" sz="2000" dirty="0"/>
              <a:t>“PowerPoint is boring”</a:t>
            </a:r>
          </a:p>
          <a:p>
            <a:r>
              <a:rPr lang="en-US" sz="2000" dirty="0"/>
              <a:t>“I learn better when I get a chance to follow along on the board”</a:t>
            </a:r>
          </a:p>
          <a:p>
            <a:r>
              <a:rPr lang="en-US" sz="2000" dirty="0"/>
              <a:t>“I have a hard time knowing what to take notes on”</a:t>
            </a:r>
          </a:p>
          <a:p>
            <a:endParaRPr lang="en-US" dirty="0"/>
          </a:p>
        </p:txBody>
      </p:sp>
      <p:pic>
        <p:nvPicPr>
          <p:cNvPr id="1026" name="Picture 2" descr="http://www.timtim.com/public/images/article/58_POWERPOIN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5" y="2021509"/>
            <a:ext cx="4904509" cy="382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5855" y="5948218"/>
            <a:ext cx="4655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http://www.timtim.com/article/detail/id/58/sortby/date</a:t>
            </a:r>
          </a:p>
        </p:txBody>
      </p:sp>
    </p:spTree>
    <p:extLst>
      <p:ext uri="{BB962C8B-B14F-4D97-AF65-F5344CB8AC3E}">
        <p14:creationId xmlns:p14="http://schemas.microsoft.com/office/powerpoint/2010/main" val="425954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Student Views on “Chalk-Talks”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Common Student Complains about “Chalk-talks”:</a:t>
            </a:r>
          </a:p>
          <a:p>
            <a:r>
              <a:rPr lang="en-US" sz="2000" dirty="0"/>
              <a:t>“The instructor faces the board/blocks the board”</a:t>
            </a:r>
          </a:p>
          <a:p>
            <a:r>
              <a:rPr lang="en-US" sz="2000" dirty="0"/>
              <a:t>“The board can be hard to see”</a:t>
            </a:r>
          </a:p>
          <a:p>
            <a:r>
              <a:rPr lang="en-US" sz="2000" dirty="0"/>
              <a:t>“Once you erase something it is gone”</a:t>
            </a:r>
          </a:p>
          <a:p>
            <a:r>
              <a:rPr lang="en-US" sz="2000" b="1" i="1" u="sng" dirty="0"/>
              <a:t>No (good) way to record lecture</a:t>
            </a:r>
          </a:p>
          <a:p>
            <a:endParaRPr lang="en-US" dirty="0"/>
          </a:p>
        </p:txBody>
      </p:sp>
      <p:pic>
        <p:nvPicPr>
          <p:cNvPr id="2052" name="Picture 4" descr="http://media-cache-ak0.pinimg.com/736x/40/54/90/4054908e4c9b0a60c821150af79fe0d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61" y="2141538"/>
            <a:ext cx="4217541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74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359859" y="5720486"/>
            <a:ext cx="2765146" cy="1046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6058"/>
            <a:ext cx="10131425" cy="1456267"/>
          </a:xfrm>
        </p:spPr>
        <p:txBody>
          <a:bodyPr/>
          <a:lstStyle/>
          <a:p>
            <a:r>
              <a:rPr lang="en-US" dirty="0"/>
              <a:t>Ideal Compromise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403951"/>
            <a:ext cx="4995334" cy="3649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Good Aspects of PowerPoint Lectures</a:t>
            </a:r>
          </a:p>
          <a:p>
            <a:r>
              <a:rPr lang="en-US" sz="2400" dirty="0"/>
              <a:t>Can incorporate media</a:t>
            </a:r>
          </a:p>
          <a:p>
            <a:r>
              <a:rPr lang="en-US" sz="2400" dirty="0"/>
              <a:t>Can be recorded using screen capture software</a:t>
            </a:r>
          </a:p>
          <a:p>
            <a:r>
              <a:rPr lang="en-US" sz="2400" dirty="0"/>
              <a:t>Can be viewed after lecture is over</a:t>
            </a:r>
          </a:p>
          <a:p>
            <a:r>
              <a:rPr lang="en-US" sz="2400" dirty="0"/>
              <a:t>Can be turned into a “fill in the blank” activity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273" y="1612325"/>
            <a:ext cx="4995332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Good Aspects of “Chalk Talks”</a:t>
            </a:r>
          </a:p>
          <a:p>
            <a:r>
              <a:rPr lang="en-US" sz="2400" dirty="0"/>
              <a:t>Instructors can </a:t>
            </a:r>
            <a:r>
              <a:rPr lang="en-US" sz="2400" i="1" dirty="0"/>
              <a:t>demonstrate</a:t>
            </a:r>
            <a:r>
              <a:rPr lang="en-US" sz="2400" dirty="0"/>
              <a:t> concepts such as arrow pushing</a:t>
            </a:r>
          </a:p>
          <a:p>
            <a:r>
              <a:rPr lang="en-US" sz="2400" dirty="0"/>
              <a:t>Encourages students to engage in note taking, not “note copying”</a:t>
            </a:r>
          </a:p>
          <a:p>
            <a:r>
              <a:rPr lang="en-US" sz="2400" dirty="0"/>
              <a:t>Examples/questions can be made on the fly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70722" y="5852160"/>
            <a:ext cx="7161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OneNote!</a:t>
            </a:r>
          </a:p>
        </p:txBody>
      </p:sp>
    </p:spTree>
    <p:extLst>
      <p:ext uri="{BB962C8B-B14F-4D97-AF65-F5344CB8AC3E}">
        <p14:creationId xmlns:p14="http://schemas.microsoft.com/office/powerpoint/2010/main" val="382454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OneNote?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Free program/app offered by Microsoft</a:t>
            </a:r>
          </a:p>
          <a:p>
            <a:r>
              <a:rPr lang="en-US" sz="2400" dirty="0"/>
              <a:t>Works on every platform (Mac/iOS/PC/Android/Web Browser)</a:t>
            </a:r>
          </a:p>
          <a:p>
            <a:r>
              <a:rPr lang="en-US" sz="2400" dirty="0"/>
              <a:t>Acts as an electronic 3-ringed binder</a:t>
            </a:r>
          </a:p>
          <a:p>
            <a:pPr lvl="1"/>
            <a:r>
              <a:rPr lang="en-US" sz="2000" dirty="0"/>
              <a:t>Ability to store documents or handwritten notes</a:t>
            </a:r>
          </a:p>
          <a:p>
            <a:pPr lvl="1"/>
            <a:r>
              <a:rPr lang="en-US" sz="2000" dirty="0"/>
              <a:t>Option to incorporate media such as audio or video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9988" t="13256" r="14927"/>
          <a:stretch/>
        </p:blipFill>
        <p:spPr>
          <a:xfrm>
            <a:off x="5931152" y="1489875"/>
            <a:ext cx="5714647" cy="4478040"/>
          </a:xfrm>
        </p:spPr>
      </p:pic>
    </p:spTree>
    <p:extLst>
      <p:ext uri="{BB962C8B-B14F-4D97-AF65-F5344CB8AC3E}">
        <p14:creationId xmlns:p14="http://schemas.microsoft.com/office/powerpoint/2010/main" val="3543188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6" y="251155"/>
            <a:ext cx="10131425" cy="1456267"/>
          </a:xfrm>
        </p:spPr>
        <p:txBody>
          <a:bodyPr/>
          <a:lstStyle/>
          <a:p>
            <a:r>
              <a:rPr lang="en-US" dirty="0"/>
              <a:t>OneNote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673" y="1960677"/>
            <a:ext cx="5437020" cy="4140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Everything is saved/synced automatically</a:t>
            </a:r>
          </a:p>
          <a:p>
            <a:r>
              <a:rPr lang="en-US" sz="2400" dirty="0"/>
              <a:t>Notebooks can be shared publicly/privately</a:t>
            </a:r>
          </a:p>
          <a:p>
            <a:pPr lvl="1"/>
            <a:r>
              <a:rPr lang="en-US" sz="1800" dirty="0"/>
              <a:t>Read-only</a:t>
            </a:r>
          </a:p>
          <a:p>
            <a:pPr lvl="1"/>
            <a:r>
              <a:rPr lang="en-US" sz="1800" dirty="0"/>
              <a:t>Edit Permission</a:t>
            </a:r>
          </a:p>
          <a:p>
            <a:r>
              <a:rPr lang="en-US" sz="2400" dirty="0"/>
              <a:t>Handwriting recognition/search</a:t>
            </a:r>
          </a:p>
          <a:p>
            <a:r>
              <a:rPr lang="en-US" sz="2400" dirty="0"/>
              <a:t>Integrates with learning management software</a:t>
            </a:r>
          </a:p>
          <a:p>
            <a:r>
              <a:rPr lang="en-US" sz="2400" dirty="0"/>
              <a:t>Can be recorded!  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9988" t="13256" r="14927"/>
          <a:stretch/>
        </p:blipFill>
        <p:spPr>
          <a:xfrm>
            <a:off x="6355434" y="1563027"/>
            <a:ext cx="5714647" cy="4478040"/>
          </a:xfrm>
        </p:spPr>
      </p:pic>
    </p:spTree>
    <p:extLst>
      <p:ext uri="{BB962C8B-B14F-4D97-AF65-F5344CB8AC3E}">
        <p14:creationId xmlns:p14="http://schemas.microsoft.com/office/powerpoint/2010/main" val="206606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5742" y="-145409"/>
            <a:ext cx="10131425" cy="1456267"/>
          </a:xfrm>
        </p:spPr>
        <p:txBody>
          <a:bodyPr/>
          <a:lstStyle/>
          <a:p>
            <a:r>
              <a:rPr lang="en-US" dirty="0"/>
              <a:t>DIY “Khan Academy” Style Videos</a:t>
            </a:r>
          </a:p>
        </p:txBody>
      </p:sp>
      <p:pic>
        <p:nvPicPr>
          <p:cNvPr id="3" name="ZyJpPVkgVB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4752" y="754380"/>
            <a:ext cx="8778240" cy="58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382</TotalTime>
  <Words>542</Words>
  <Application>Microsoft Office PowerPoint</Application>
  <PresentationFormat>Widescreen</PresentationFormat>
  <Paragraphs>101</Paragraphs>
  <Slides>25</Slides>
  <Notes>7</Notes>
  <HiddenSlides>1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Celestial</vt:lpstr>
      <vt:lpstr>Using OneNote in the Classroom</vt:lpstr>
      <vt:lpstr>Student Lecture Preference </vt:lpstr>
      <vt:lpstr>Student Lecture Preference </vt:lpstr>
      <vt:lpstr>Common Student Views on PowerPoint</vt:lpstr>
      <vt:lpstr>Common Student Views on “Chalk-Talks”</vt:lpstr>
      <vt:lpstr>Ideal Compromise</vt:lpstr>
      <vt:lpstr>What is OneNote?</vt:lpstr>
      <vt:lpstr>OneNote Features</vt:lpstr>
      <vt:lpstr>DIY “Khan Academy” Style Videos</vt:lpstr>
      <vt:lpstr>Plug for Youtube (vs other options)</vt:lpstr>
      <vt:lpstr>OneNote Class Notebook Add-In</vt:lpstr>
      <vt:lpstr>PowerPoint Presentation</vt:lpstr>
      <vt:lpstr>How to use the Class Notebook Add-in</vt:lpstr>
      <vt:lpstr>Class Notebook</vt:lpstr>
      <vt:lpstr>PowerPoint Presentation</vt:lpstr>
      <vt:lpstr>Class Notebook</vt:lpstr>
      <vt:lpstr>Class Notebook</vt:lpstr>
      <vt:lpstr>Class Notebook LMS Features</vt:lpstr>
      <vt:lpstr>Class Notebook LMS Features</vt:lpstr>
      <vt:lpstr>Class Notebook LMS Features</vt:lpstr>
      <vt:lpstr>Class Notebook LMS Features</vt:lpstr>
      <vt:lpstr>Class Notebook LMS Features</vt:lpstr>
      <vt:lpstr>PowerPoint Presentation</vt:lpstr>
      <vt:lpstr>Conclusions (Personal Experience)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OneNote in the Classroom</dc:title>
  <dc:creator>Jeff Engle</dc:creator>
  <cp:lastModifiedBy>Jeff Engle</cp:lastModifiedBy>
  <cp:revision>36</cp:revision>
  <dcterms:created xsi:type="dcterms:W3CDTF">2016-10-08T22:33:02Z</dcterms:created>
  <dcterms:modified xsi:type="dcterms:W3CDTF">2016-10-14T20:33:28Z</dcterms:modified>
</cp:coreProperties>
</file>